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5" r:id="rId10"/>
    <p:sldId id="266" r:id="rId11"/>
    <p:sldId id="267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79CC6-33C9-46E3-9E3B-C65AB03BB40C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4D95C-C6F5-4268-BDE3-29BB15D9F09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C738E-FD1D-4D4D-ADEF-AE1FCBE3A3E7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D7173-C838-4A8A-BB0F-ABDE23C519A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969F3-4004-42E4-B644-29B5C525A58A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753C8-DAB5-4EE5-8703-E4BA9ADFDBA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783E4-037E-4887-8175-D8724C9AEBB3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A8AB7-A321-4325-A92F-8B691609211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1D9F4-D332-4D98-8779-90234F1183F5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7B521-4D38-45CE-B6EB-5110286A76B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AE5A0-318F-4808-902B-0B300C3EBDD8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EB537-556A-4837-A8D6-8BAF18D8316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42592-70AA-46DF-9918-2F1DE6A18765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3A0B6-9CE6-44D7-87D0-5D86302343E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3F56E-F783-4FE7-A94D-C14DA29279DA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D7828-3ECD-4F60-8946-16C743B0ABF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D5C7F-A6BD-4D90-B64F-C186B83DA816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97F87-7E42-428B-9309-0AF511BCAAD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74776-1A90-48F5-BD67-82E990A32E9E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74657-9FA8-4D66-B229-62ACDC830E8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1254D-CAD1-4C70-9782-AC69EF7C0A30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80BD8-B720-458B-83B5-AA646367481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CA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8065C2-B5BB-48C8-9D79-8236BF497DBF}" type="datetimeFigureOut">
              <a:rPr lang="en-CA"/>
              <a:pPr>
                <a:defRPr/>
              </a:pPr>
              <a:t>30/03/2011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5473EA-726E-4690-A35B-66E48C00F42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Food Chains, Food Webs &amp; Food Pyramids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dirty="0" smtClean="0"/>
              <a:t>March 30, 2011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Practice Food Web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2400" dirty="0" smtClean="0"/>
              <a:t>Arrange these food chains into a single food web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en-CA" sz="2400" dirty="0" smtClean="0"/>
              <a:t>Grass </a:t>
            </a:r>
            <a:r>
              <a:rPr lang="en-CA" sz="2400" dirty="0" smtClean="0">
                <a:sym typeface="Wingdings" pitchFamily="2" charset="2"/>
              </a:rPr>
              <a:t> Rabbit  Hawk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en-CA" sz="2400" dirty="0" smtClean="0">
                <a:sym typeface="Wingdings" pitchFamily="2" charset="2"/>
              </a:rPr>
              <a:t>Clover  Rabbit  Fox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en-CA" sz="2400" dirty="0" smtClean="0">
                <a:sym typeface="Wingdings" pitchFamily="2" charset="2"/>
              </a:rPr>
              <a:t>Grass  Mouse  Snake  Hawk</a:t>
            </a:r>
            <a:endParaRPr lang="en-CA" sz="24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71550" y="3789363"/>
            <a:ext cx="7056438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CA">
                <a:latin typeface="Calibri" pitchFamily="34" charset="0"/>
              </a:rPr>
              <a:t>Hawk		Fox</a:t>
            </a:r>
          </a:p>
          <a:p>
            <a:pPr algn="ctr"/>
            <a:endParaRPr lang="en-CA">
              <a:latin typeface="Calibri" pitchFamily="34" charset="0"/>
            </a:endParaRPr>
          </a:p>
          <a:p>
            <a:pPr algn="ctr"/>
            <a:endParaRPr lang="en-CA">
              <a:latin typeface="Calibri" pitchFamily="34" charset="0"/>
            </a:endParaRPr>
          </a:p>
          <a:p>
            <a:r>
              <a:rPr lang="en-CA">
                <a:latin typeface="Calibri" pitchFamily="34" charset="0"/>
              </a:rPr>
              <a:t>	Snake</a:t>
            </a:r>
          </a:p>
          <a:p>
            <a:pPr algn="ctr"/>
            <a:endParaRPr lang="en-CA">
              <a:latin typeface="Calibri" pitchFamily="34" charset="0"/>
            </a:endParaRPr>
          </a:p>
          <a:p>
            <a:r>
              <a:rPr lang="en-CA">
                <a:latin typeface="Calibri" pitchFamily="34" charset="0"/>
              </a:rPr>
              <a:t>		Mouse		Rabbit</a:t>
            </a:r>
          </a:p>
          <a:p>
            <a:endParaRPr lang="en-CA">
              <a:latin typeface="Calibri" pitchFamily="34" charset="0"/>
            </a:endParaRPr>
          </a:p>
          <a:p>
            <a:endParaRPr lang="en-CA">
              <a:latin typeface="Calibri" pitchFamily="34" charset="0"/>
            </a:endParaRPr>
          </a:p>
          <a:p>
            <a:pPr algn="ctr"/>
            <a:r>
              <a:rPr lang="en-CA">
                <a:latin typeface="Calibri" pitchFamily="34" charset="0"/>
              </a:rPr>
              <a:t>Grass		Clover	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339975" y="4076700"/>
            <a:ext cx="1008063" cy="576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708400" y="5516563"/>
            <a:ext cx="1079500" cy="504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V="1">
            <a:off x="5003800" y="5661026"/>
            <a:ext cx="433387" cy="144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2484438" y="4941888"/>
            <a:ext cx="358775" cy="287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3275013" y="5661025"/>
            <a:ext cx="433387" cy="144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V="1">
            <a:off x="3888582" y="4256881"/>
            <a:ext cx="863600" cy="792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4644232" y="4580731"/>
            <a:ext cx="863600" cy="144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Food Pyramids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Show the quantity of organisms involved</a:t>
            </a:r>
          </a:p>
          <a:p>
            <a:pPr eaLnBrk="1" hangingPunct="1"/>
            <a:r>
              <a:rPr lang="en-CA" smtClean="0"/>
              <a:t>There are three types</a:t>
            </a:r>
          </a:p>
          <a:p>
            <a:pPr marL="914400" lvl="1" indent="-514350" eaLnBrk="1" hangingPunct="1">
              <a:buFont typeface="Arial" charset="0"/>
              <a:buAutoNum type="arabicParenR"/>
            </a:pPr>
            <a:r>
              <a:rPr lang="en-CA" sz="3200" smtClean="0"/>
              <a:t>Pyramid of Numbers</a:t>
            </a:r>
          </a:p>
          <a:p>
            <a:pPr marL="914400" lvl="1" indent="-514350" eaLnBrk="1" hangingPunct="1">
              <a:buFont typeface="Arial" charset="0"/>
              <a:buAutoNum type="arabicParenR"/>
            </a:pPr>
            <a:r>
              <a:rPr lang="en-CA" sz="3200" smtClean="0"/>
              <a:t>Pyramid of Biomass</a:t>
            </a:r>
          </a:p>
          <a:p>
            <a:pPr marL="914400" lvl="1" indent="-514350" eaLnBrk="1" hangingPunct="1">
              <a:buFont typeface="Arial" charset="0"/>
              <a:buAutoNum type="arabicParenR"/>
            </a:pPr>
            <a:r>
              <a:rPr lang="en-CA" sz="3200" smtClean="0"/>
              <a:t>Pyramid of Energy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3200" smtClean="0"/>
              <a:t>Pyramid of Numbers</a:t>
            </a:r>
          </a:p>
        </p:txBody>
      </p:sp>
      <p:sp>
        <p:nvSpPr>
          <p:cNvPr id="2457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538538" cy="46910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CA" sz="3000" smtClean="0"/>
              <a:t> </a:t>
            </a:r>
            <a:r>
              <a:rPr lang="en-CA" sz="3000" u="sng" smtClean="0"/>
              <a:t>Shows the </a:t>
            </a:r>
            <a:r>
              <a:rPr lang="en-CA" sz="3000" b="1" u="sng" smtClean="0"/>
              <a:t>number </a:t>
            </a:r>
            <a:r>
              <a:rPr lang="en-CA" sz="3000" u="sng" smtClean="0"/>
              <a:t>of organisms at each trophic level</a:t>
            </a:r>
            <a:r>
              <a:rPr lang="en-CA" sz="3000" smtClean="0"/>
              <a:t>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CA" sz="3000" smtClean="0"/>
              <a:t>Easy to construct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CA" sz="3000" smtClean="0"/>
              <a:t> Not useful to show amount of energy because it does not take into account the sizes of individual organisms</a:t>
            </a:r>
          </a:p>
          <a:p>
            <a:pPr eaLnBrk="1" hangingPunct="1">
              <a:lnSpc>
                <a:spcPct val="90000"/>
              </a:lnSpc>
            </a:pPr>
            <a:endParaRPr lang="en-CA" sz="3000" smtClean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275" y="836613"/>
            <a:ext cx="4970463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812088" y="1412875"/>
            <a:ext cx="1331912" cy="21605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Pyramid of Biomass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24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sz="2200" u="sng" smtClean="0"/>
              <a:t>Shows </a:t>
            </a:r>
            <a:r>
              <a:rPr lang="en-CA" sz="2200" b="1" u="sng" smtClean="0"/>
              <a:t>total mass</a:t>
            </a:r>
            <a:r>
              <a:rPr lang="en-CA" sz="2200" u="sng" smtClean="0"/>
              <a:t> of the organisms at each trophic level</a:t>
            </a:r>
          </a:p>
          <a:p>
            <a:pPr eaLnBrk="1" hangingPunct="1">
              <a:lnSpc>
                <a:spcPct val="80000"/>
              </a:lnSpc>
            </a:pPr>
            <a:r>
              <a:rPr lang="en-CA" sz="2200" smtClean="0"/>
              <a:t>Takes number and size into consideration</a:t>
            </a:r>
          </a:p>
          <a:p>
            <a:pPr eaLnBrk="1" hangingPunct="1">
              <a:lnSpc>
                <a:spcPct val="80000"/>
              </a:lnSpc>
            </a:pPr>
            <a:r>
              <a:rPr lang="en-CA" sz="2200" smtClean="0"/>
              <a:t>Good estimate of energy in ecosystem</a:t>
            </a:r>
          </a:p>
          <a:p>
            <a:pPr eaLnBrk="1" hangingPunct="1">
              <a:lnSpc>
                <a:spcPct val="80000"/>
              </a:lnSpc>
            </a:pPr>
            <a:r>
              <a:rPr lang="en-CA" sz="2200" smtClean="0"/>
              <a:t>Does not take reproductive rates into consideration</a:t>
            </a:r>
          </a:p>
          <a:p>
            <a:pPr eaLnBrk="1" hangingPunct="1">
              <a:lnSpc>
                <a:spcPct val="80000"/>
              </a:lnSpc>
            </a:pPr>
            <a:r>
              <a:rPr lang="en-CA" sz="2200" smtClean="0"/>
              <a:t>Reduction of biomass in pyramid occurs because:</a:t>
            </a:r>
          </a:p>
          <a:p>
            <a:pPr lvl="1" eaLnBrk="1" hangingPunct="1">
              <a:lnSpc>
                <a:spcPct val="80000"/>
              </a:lnSpc>
            </a:pPr>
            <a:r>
              <a:rPr lang="en-CA" sz="1900" smtClean="0"/>
              <a:t>Not everything in the lower levels gets eaten</a:t>
            </a:r>
          </a:p>
          <a:p>
            <a:pPr lvl="1" eaLnBrk="1" hangingPunct="1">
              <a:lnSpc>
                <a:spcPct val="80000"/>
              </a:lnSpc>
            </a:pPr>
            <a:r>
              <a:rPr lang="en-CA" sz="1900" smtClean="0"/>
              <a:t>Not everything that is eaten is digested</a:t>
            </a:r>
          </a:p>
          <a:p>
            <a:pPr lvl="1" eaLnBrk="1" hangingPunct="1">
              <a:lnSpc>
                <a:spcPct val="80000"/>
              </a:lnSpc>
            </a:pPr>
            <a:r>
              <a:rPr lang="en-CA" sz="1900" smtClean="0"/>
              <a:t>Energy is always being lost as heat</a:t>
            </a:r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1916113"/>
            <a:ext cx="4267200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6300788" y="2997200"/>
            <a:ext cx="1141412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400">
                <a:latin typeface="Times New Roman" pitchFamily="18" charset="0"/>
                <a:cs typeface="Times New Roman" pitchFamily="18" charset="0"/>
              </a:rPr>
              <a:t>weasels</a:t>
            </a:r>
            <a:endParaRPr lang="en-CA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Pyramid of Energy</a:t>
            </a:r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3429000"/>
            <a:ext cx="6264275" cy="3108325"/>
          </a:xfrm>
        </p:spPr>
      </p:pic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468313" y="1268413"/>
            <a:ext cx="8461375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CA" sz="4000">
                <a:latin typeface="Calibri" pitchFamily="34" charset="0"/>
              </a:rPr>
              <a:t> </a:t>
            </a:r>
            <a:r>
              <a:rPr lang="en-CA" sz="3200" u="sng">
                <a:latin typeface="Calibri" pitchFamily="34" charset="0"/>
              </a:rPr>
              <a:t>Shows available </a:t>
            </a:r>
            <a:r>
              <a:rPr lang="en-CA" sz="3200" b="1" u="sng">
                <a:latin typeface="Calibri" pitchFamily="34" charset="0"/>
              </a:rPr>
              <a:t>energy </a:t>
            </a:r>
            <a:r>
              <a:rPr lang="en-CA" sz="3200" u="sng">
                <a:latin typeface="Calibri" pitchFamily="34" charset="0"/>
              </a:rPr>
              <a:t>at each level</a:t>
            </a:r>
          </a:p>
          <a:p>
            <a:pPr>
              <a:buFont typeface="Arial" charset="0"/>
              <a:buChar char="•"/>
            </a:pPr>
            <a:r>
              <a:rPr lang="en-CA" sz="3200">
                <a:latin typeface="Calibri" pitchFamily="34" charset="0"/>
              </a:rPr>
              <a:t> Most accurate but very to difficult to model</a:t>
            </a:r>
          </a:p>
          <a:p>
            <a:pPr>
              <a:buFont typeface="Arial" charset="0"/>
              <a:buChar char="•"/>
            </a:pPr>
            <a:r>
              <a:rPr lang="en-CA" sz="3200">
                <a:latin typeface="Calibri" pitchFamily="34" charset="0"/>
              </a:rPr>
              <a:t> Energy is lost as heat along the food chain</a:t>
            </a:r>
          </a:p>
          <a:p>
            <a:pPr>
              <a:buFont typeface="Arial" charset="0"/>
              <a:buChar char="•"/>
            </a:pPr>
            <a:r>
              <a:rPr lang="en-CA" sz="3200">
                <a:latin typeface="Calibri" pitchFamily="34" charset="0"/>
              </a:rPr>
              <a:t> Energy decreases as you move up the food chain</a:t>
            </a:r>
            <a:endParaRPr lang="en-CA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Review from last day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mtClean="0"/>
              <a:t>Producer: makes its own food (e.g., plants)</a:t>
            </a:r>
          </a:p>
          <a:p>
            <a:pPr eaLnBrk="1" hangingPunct="1"/>
            <a:r>
              <a:rPr lang="en-CA" smtClean="0"/>
              <a:t>Consumer: feeds on other organisms (e.g., humans)</a:t>
            </a:r>
          </a:p>
        </p:txBody>
      </p:sp>
      <p:pic>
        <p:nvPicPr>
          <p:cNvPr id="14339" name="Picture 2" descr="http://www.plantcare.com/oldSite/httpdocs/images/namedImages/Black_Walnu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3573463"/>
            <a:ext cx="3600450" cy="250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http://i.ehow.co.uk/images/a06/6u/3m/definition-primary-consumer-800X8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3573463"/>
            <a:ext cx="3311525" cy="248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Scavenger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mtClean="0"/>
              <a:t>Do not kill their own food</a:t>
            </a:r>
          </a:p>
          <a:p>
            <a:pPr eaLnBrk="1" hangingPunct="1"/>
            <a:r>
              <a:rPr lang="en-CA" smtClean="0"/>
              <a:t>Eats abandoned carcasses (e.g., vultures)</a:t>
            </a:r>
          </a:p>
          <a:p>
            <a:pPr eaLnBrk="1" hangingPunct="1">
              <a:buFont typeface="Arial" charset="0"/>
              <a:buNone/>
            </a:pPr>
            <a:endParaRPr lang="en-CA" smtClean="0"/>
          </a:p>
        </p:txBody>
      </p:sp>
      <p:pic>
        <p:nvPicPr>
          <p:cNvPr id="15363" name="Picture 2" descr="http://www.calliebowdish.com/Birds/TurkeyVultureShaverLake090606_74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2852738"/>
            <a:ext cx="3673475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Food Chains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Feeding relationships</a:t>
            </a:r>
            <a:r>
              <a:rPr lang="en-CA" smtClean="0"/>
              <a:t> that describe eating patterns of organisms</a:t>
            </a:r>
          </a:p>
          <a:p>
            <a:pPr eaLnBrk="1" hangingPunct="1"/>
            <a:r>
              <a:rPr lang="en-CA" smtClean="0"/>
              <a:t>Placement of the organism in the food chain depends on what role they play in the ecosystem</a:t>
            </a:r>
          </a:p>
        </p:txBody>
      </p:sp>
      <p:pic>
        <p:nvPicPr>
          <p:cNvPr id="16387" name="Picture 2" descr="http://my-ecoach.com/online/resources/5755/Food_Chain_With_Sun12.gif"/>
          <p:cNvPicPr>
            <a:picLocks noChangeAspect="1" noChangeArrowheads="1"/>
          </p:cNvPicPr>
          <p:nvPr/>
        </p:nvPicPr>
        <p:blipFill>
          <a:blip r:embed="rId2"/>
          <a:srcRect l="1512" t="54732" r="1291" b="4219"/>
          <a:stretch>
            <a:fillRect/>
          </a:stretch>
        </p:blipFill>
        <p:spPr bwMode="auto">
          <a:xfrm>
            <a:off x="1692275" y="4724400"/>
            <a:ext cx="61722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Food Chains (con’t)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mtClean="0"/>
              <a:t>Each </a:t>
            </a:r>
            <a:r>
              <a:rPr lang="en-CA" b="1" smtClean="0"/>
              <a:t>step</a:t>
            </a:r>
            <a:r>
              <a:rPr lang="en-CA" smtClean="0"/>
              <a:t> in a food chain is called a </a:t>
            </a:r>
            <a:r>
              <a:rPr lang="en-CA" b="1" u="sng" smtClean="0"/>
              <a:t>trophic level</a:t>
            </a:r>
            <a:endParaRPr lang="en-CA" smtClean="0"/>
          </a:p>
          <a:p>
            <a:pPr eaLnBrk="1" hangingPunct="1"/>
            <a:r>
              <a:rPr lang="en-CA" smtClean="0"/>
              <a:t>Approximately 90% energy loss at each step</a:t>
            </a:r>
          </a:p>
          <a:p>
            <a:pPr eaLnBrk="1" hangingPunct="1"/>
            <a:r>
              <a:rPr lang="en-CA" smtClean="0"/>
              <a:t>Any change in one level affects all other levels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Food Chain Example</a:t>
            </a:r>
          </a:p>
        </p:txBody>
      </p:sp>
      <p:pic>
        <p:nvPicPr>
          <p:cNvPr id="18434" name="Picture 2" descr="http://t2.gstatic.com/images?q=tbn:ANd9GcT5GBj2YthM6JUF8sGTd18oknJXc3CKSCZrlg09ULlvxXdHKV2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55875" y="1268413"/>
            <a:ext cx="4292600" cy="2520950"/>
          </a:xfr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19250" y="4221163"/>
          <a:ext cx="6264275" cy="2454275"/>
        </p:xfrm>
        <a:graphic>
          <a:graphicData uri="http://schemas.openxmlformats.org/drawingml/2006/table">
            <a:tbl>
              <a:tblPr/>
              <a:tblGrid>
                <a:gridCol w="2012571"/>
                <a:gridCol w="2817600"/>
                <a:gridCol w="1434525"/>
              </a:tblGrid>
              <a:tr h="327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latin typeface="Calibri"/>
                          <a:ea typeface="Calibri"/>
                          <a:cs typeface="Times New Roman"/>
                        </a:rPr>
                        <a:t>Organism</a:t>
                      </a:r>
                      <a:endParaRPr lang="en-CA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>
                          <a:latin typeface="Calibri"/>
                          <a:ea typeface="Calibri"/>
                          <a:cs typeface="Times New Roman"/>
                        </a:rPr>
                        <a:t>Role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>
                          <a:latin typeface="Calibri"/>
                          <a:ea typeface="Calibri"/>
                          <a:cs typeface="Times New Roman"/>
                        </a:rPr>
                        <a:t>Trophic Level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Grass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latin typeface="Calibri"/>
                          <a:ea typeface="Calibri"/>
                          <a:cs typeface="Times New Roman"/>
                        </a:rPr>
                        <a:t>Producer</a:t>
                      </a:r>
                      <a:endParaRPr lang="en-CA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1st 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Grasshopper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Primary Consumer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2nd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Frog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Secondary Consumer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3rd 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Snake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Tertiary Consumer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4th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Hawk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latin typeface="Calibri"/>
                          <a:ea typeface="Calibri"/>
                          <a:cs typeface="Times New Roman"/>
                        </a:rPr>
                        <a:t>Top Consumer</a:t>
                      </a:r>
                      <a:endParaRPr lang="en-CA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latin typeface="Calibri"/>
                          <a:ea typeface="Calibri"/>
                          <a:cs typeface="Times New Roman"/>
                        </a:rPr>
                        <a:t>5th </a:t>
                      </a:r>
                      <a:endParaRPr lang="en-CA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Practice Drawing Food Chains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mtClean="0"/>
              <a:t>In an alpine meadow, clover is eaten by a ground squirrel.  The ground squirrel is eaten by a grizzly.  Create the appropriate food chain.</a:t>
            </a:r>
          </a:p>
          <a:p>
            <a:pPr eaLnBrk="1" hangingPunct="1"/>
            <a:r>
              <a:rPr lang="en-CA" smtClean="0"/>
              <a:t>Clover </a:t>
            </a:r>
            <a:r>
              <a:rPr lang="en-CA" smtClean="0">
                <a:sym typeface="Wingdings" pitchFamily="2" charset="2"/>
              </a:rPr>
              <a:t> Ground Squirrel  Grizzly</a:t>
            </a:r>
            <a:endParaRPr lang="en-C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Food Webs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mtClean="0"/>
              <a:t>Most feeding relationships are more complex than just a single chain because:</a:t>
            </a:r>
          </a:p>
          <a:p>
            <a:pPr marL="914400" lvl="1" indent="-514350" eaLnBrk="1" hangingPunct="1">
              <a:buFont typeface="Arial" charset="0"/>
              <a:buAutoNum type="arabicParenR"/>
            </a:pPr>
            <a:r>
              <a:rPr lang="en-CA" b="1" u="sng" smtClean="0"/>
              <a:t>Most organisms eat more than 1 type of food</a:t>
            </a:r>
          </a:p>
          <a:p>
            <a:pPr marL="914400" lvl="1" indent="-514350" eaLnBrk="1" hangingPunct="1">
              <a:buFont typeface="Arial" charset="0"/>
              <a:buAutoNum type="arabicParenR"/>
            </a:pPr>
            <a:r>
              <a:rPr lang="en-CA" b="1" u="sng" smtClean="0"/>
              <a:t>Most organisms are eaten by more than 1 type of consumer</a:t>
            </a:r>
          </a:p>
          <a:p>
            <a:pPr eaLnBrk="1" hangingPunct="1"/>
            <a:r>
              <a:rPr lang="en-CA" smtClean="0"/>
              <a:t>Food webs show many connected food chains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Food Web Example</a:t>
            </a:r>
          </a:p>
        </p:txBody>
      </p:sp>
      <p:pic>
        <p:nvPicPr>
          <p:cNvPr id="21506" name="Picture 2" descr="http://www.cals.ncsu.edu/course/ent425/images/tutorials/ecology/trophic_levels/foodweb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341438"/>
            <a:ext cx="6124575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692275" y="1412875"/>
            <a:ext cx="1511300" cy="7921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379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Food Chains, Food Webs &amp; Food Pyramids</vt:lpstr>
      <vt:lpstr>Review from last day</vt:lpstr>
      <vt:lpstr>Scavenger</vt:lpstr>
      <vt:lpstr>Food Chains</vt:lpstr>
      <vt:lpstr>Food Chains (con’t)</vt:lpstr>
      <vt:lpstr>Food Chain Example</vt:lpstr>
      <vt:lpstr>Practice Drawing Food Chains</vt:lpstr>
      <vt:lpstr>Food Webs</vt:lpstr>
      <vt:lpstr>Food Web Example</vt:lpstr>
      <vt:lpstr>Practice Food Web</vt:lpstr>
      <vt:lpstr>Food Pyramids</vt:lpstr>
      <vt:lpstr>Pyramid of Numbers</vt:lpstr>
      <vt:lpstr>Pyramid of Biomass</vt:lpstr>
      <vt:lpstr>Pyramid of Energy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Chains, Food Webs &amp; Food Pyramids</dc:title>
  <dc:creator>Angela</dc:creator>
  <cp:lastModifiedBy>WRDSB</cp:lastModifiedBy>
  <cp:revision>18</cp:revision>
  <dcterms:created xsi:type="dcterms:W3CDTF">2011-03-29T23:43:21Z</dcterms:created>
  <dcterms:modified xsi:type="dcterms:W3CDTF">2011-03-30T18:26:24Z</dcterms:modified>
</cp:coreProperties>
</file>