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84" r:id="rId2"/>
    <p:sldId id="272" r:id="rId3"/>
    <p:sldId id="274" r:id="rId4"/>
    <p:sldId id="278" r:id="rId5"/>
    <p:sldId id="273" r:id="rId6"/>
    <p:sldId id="279" r:id="rId7"/>
    <p:sldId id="275" r:id="rId8"/>
    <p:sldId id="280" r:id="rId9"/>
    <p:sldId id="281" r:id="rId10"/>
    <p:sldId id="282" r:id="rId11"/>
    <p:sldId id="283" r:id="rId12"/>
    <p:sldId id="277" r:id="rId13"/>
    <p:sldId id="276" r:id="rId14"/>
    <p:sldId id="256" r:id="rId15"/>
    <p:sldId id="257" r:id="rId16"/>
    <p:sldId id="258" r:id="rId17"/>
    <p:sldId id="269" r:id="rId18"/>
    <p:sldId id="270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71" r:id="rId29"/>
    <p:sldId id="268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4" d="100"/>
          <a:sy n="74" d="100"/>
        </p:scale>
        <p:origin x="-173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CA2CDF4A-BF5D-4244-8458-1E73CD460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 userDrawn="1"/>
          </p:nvGrpSpPr>
          <p:grpSpPr bwMode="auto">
            <a:xfrm>
              <a:off x="0" y="0"/>
              <a:ext cx="5568" cy="4320"/>
              <a:chOff x="0" y="0"/>
              <a:chExt cx="5568" cy="4320"/>
            </a:xfrm>
          </p:grpSpPr>
          <p:grpSp>
            <p:nvGrpSpPr>
              <p:cNvPr id="9" name="Group 3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3216" cy="3072"/>
                <a:chOff x="0" y="0"/>
                <a:chExt cx="2928" cy="2784"/>
              </a:xfrm>
            </p:grpSpPr>
            <p:sp>
              <p:nvSpPr>
                <p:cNvPr id="22" name="Oval 4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Oval 5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8" cy="230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6"/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68" cy="182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Oval 7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Oval 8"/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4" cy="960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9"/>
              <p:cNvGrpSpPr>
                <a:grpSpLocks/>
              </p:cNvGrpSpPr>
              <p:nvPr userDrawn="1"/>
            </p:nvGrpSpPr>
            <p:grpSpPr bwMode="auto">
              <a:xfrm>
                <a:off x="2016" y="2016"/>
                <a:ext cx="2448" cy="2304"/>
                <a:chOff x="0" y="0"/>
                <a:chExt cx="2928" cy="2784"/>
              </a:xfrm>
            </p:grpSpPr>
            <p:sp>
              <p:nvSpPr>
                <p:cNvPr id="17" name="Oval 10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Oval 11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8" cy="230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Oval 12"/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68" cy="182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Oval 13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Oval 14"/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4" cy="960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5"/>
              <p:cNvGrpSpPr>
                <a:grpSpLocks/>
              </p:cNvGrpSpPr>
              <p:nvPr userDrawn="1"/>
            </p:nvGrpSpPr>
            <p:grpSpPr bwMode="auto">
              <a:xfrm>
                <a:off x="2832" y="96"/>
                <a:ext cx="2736" cy="2592"/>
                <a:chOff x="0" y="0"/>
                <a:chExt cx="2928" cy="2784"/>
              </a:xfrm>
            </p:grpSpPr>
            <p:sp>
              <p:nvSpPr>
                <p:cNvPr id="12" name="Oval 16"/>
                <p:cNvSpPr>
                  <a:spLocks noChangeArrowheads="1"/>
                </p:cNvSpPr>
                <p:nvPr userDrawn="1"/>
              </p:nvSpPr>
              <p:spPr bwMode="auto">
                <a:xfrm>
                  <a:off x="0" y="0"/>
                  <a:ext cx="2928" cy="278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Oval 17"/>
                <p:cNvSpPr>
                  <a:spLocks noChangeArrowheads="1"/>
                </p:cNvSpPr>
                <p:nvPr userDrawn="1"/>
              </p:nvSpPr>
              <p:spPr bwMode="auto">
                <a:xfrm>
                  <a:off x="240" y="240"/>
                  <a:ext cx="2448" cy="230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Oval 18"/>
                <p:cNvSpPr>
                  <a:spLocks noChangeArrowheads="1"/>
                </p:cNvSpPr>
                <p:nvPr userDrawn="1"/>
              </p:nvSpPr>
              <p:spPr bwMode="auto">
                <a:xfrm>
                  <a:off x="480" y="480"/>
                  <a:ext cx="1968" cy="182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Oval 19"/>
                <p:cNvSpPr>
                  <a:spLocks noChangeArrowheads="1"/>
                </p:cNvSpPr>
                <p:nvPr userDrawn="1"/>
              </p:nvSpPr>
              <p:spPr bwMode="auto">
                <a:xfrm>
                  <a:off x="720" y="720"/>
                  <a:ext cx="1488" cy="1344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Oval 20"/>
                <p:cNvSpPr>
                  <a:spLocks noChangeArrowheads="1"/>
                </p:cNvSpPr>
                <p:nvPr userDrawn="1"/>
              </p:nvSpPr>
              <p:spPr bwMode="auto">
                <a:xfrm>
                  <a:off x="912" y="912"/>
                  <a:ext cx="1104" cy="960"/>
                </a:xfrm>
                <a:prstGeom prst="ellipse">
                  <a:avLst/>
                </a:prstGeom>
                <a:noFill/>
                <a:ln w="9525">
                  <a:solidFill>
                    <a:schemeClr val="accent1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6" name="Line 26"/>
            <p:cNvSpPr>
              <a:spLocks noChangeShapeType="1"/>
            </p:cNvSpPr>
            <p:nvPr userDrawn="1"/>
          </p:nvSpPr>
          <p:spPr bwMode="auto">
            <a:xfrm flipH="1">
              <a:off x="0" y="1536"/>
              <a:ext cx="1584" cy="216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27"/>
            <p:cNvSpPr>
              <a:spLocks noChangeShapeType="1"/>
            </p:cNvSpPr>
            <p:nvPr userDrawn="1"/>
          </p:nvSpPr>
          <p:spPr bwMode="auto">
            <a:xfrm>
              <a:off x="4176" y="1392"/>
              <a:ext cx="1584" cy="1728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28"/>
            <p:cNvSpPr>
              <a:spLocks noChangeShapeType="1"/>
            </p:cNvSpPr>
            <p:nvPr userDrawn="1"/>
          </p:nvSpPr>
          <p:spPr bwMode="auto">
            <a:xfrm flipV="1">
              <a:off x="3216" y="0"/>
              <a:ext cx="240" cy="312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9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" name="Rectangle 23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4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0" smtClean="0"/>
            </a:lvl1pPr>
          </a:lstStyle>
          <a:p>
            <a:pPr>
              <a:defRPr/>
            </a:pPr>
            <a:fld id="{F597CA29-D60D-42E4-8AD3-02C1D28C2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B31E4-6929-49A2-92B1-965AC8125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F664A-0D83-4F76-A9BF-3C10D82F4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5F2E0-2CA1-4064-882B-D740E7CFC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589FA-78FC-4A16-9128-FEA1311F7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C17F0-9E19-42C2-A818-28E47F7CF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0D289-5B41-44F7-9AB9-BA0AB2826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E0351-2089-4B42-8116-25C4FF413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C9F9F-16EC-460E-999D-7DE4EC0B9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0A92F-5A2C-46F7-A711-1610588B94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A0664-0650-41D4-ABA5-DC684A0B1C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5"/>
          <p:cNvGrpSpPr>
            <a:grpSpLocks/>
          </p:cNvGrpSpPr>
          <p:nvPr/>
        </p:nvGrpSpPr>
        <p:grpSpPr bwMode="auto">
          <a:xfrm>
            <a:off x="0" y="0"/>
            <a:ext cx="8839200" cy="6858000"/>
            <a:chOff x="0" y="0"/>
            <a:chExt cx="5568" cy="4320"/>
          </a:xfrm>
        </p:grpSpPr>
        <p:grpSp>
          <p:nvGrpSpPr>
            <p:cNvPr id="1032" name="Group 12"/>
            <p:cNvGrpSpPr>
              <a:grpSpLocks/>
            </p:cNvGrpSpPr>
            <p:nvPr userDrawn="1"/>
          </p:nvGrpSpPr>
          <p:grpSpPr bwMode="auto">
            <a:xfrm>
              <a:off x="0" y="0"/>
              <a:ext cx="3216" cy="3072"/>
              <a:chOff x="0" y="0"/>
              <a:chExt cx="2928" cy="2784"/>
            </a:xfrm>
          </p:grpSpPr>
          <p:sp>
            <p:nvSpPr>
              <p:cNvPr id="1045" name="Oval 7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Oval 8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8" cy="230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Oval 9"/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68" cy="182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Oval 10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Oval 11"/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4" cy="960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3" name="Group 13"/>
            <p:cNvGrpSpPr>
              <a:grpSpLocks/>
            </p:cNvGrpSpPr>
            <p:nvPr userDrawn="1"/>
          </p:nvGrpSpPr>
          <p:grpSpPr bwMode="auto">
            <a:xfrm>
              <a:off x="2016" y="2016"/>
              <a:ext cx="2448" cy="2304"/>
              <a:chOff x="0" y="0"/>
              <a:chExt cx="2928" cy="2784"/>
            </a:xfrm>
          </p:grpSpPr>
          <p:sp>
            <p:nvSpPr>
              <p:cNvPr id="1040" name="Oval 1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Oval 15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8" cy="230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Oval 16"/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68" cy="182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Oval 17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Oval 18"/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4" cy="960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4" name="Group 19"/>
            <p:cNvGrpSpPr>
              <a:grpSpLocks/>
            </p:cNvGrpSpPr>
            <p:nvPr userDrawn="1"/>
          </p:nvGrpSpPr>
          <p:grpSpPr bwMode="auto">
            <a:xfrm>
              <a:off x="2832" y="96"/>
              <a:ext cx="2736" cy="2592"/>
              <a:chOff x="0" y="0"/>
              <a:chExt cx="2928" cy="2784"/>
            </a:xfrm>
          </p:grpSpPr>
          <p:sp>
            <p:nvSpPr>
              <p:cNvPr id="1035" name="Oval 20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2928" cy="278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Oval 21"/>
              <p:cNvSpPr>
                <a:spLocks noChangeArrowheads="1"/>
              </p:cNvSpPr>
              <p:nvPr userDrawn="1"/>
            </p:nvSpPr>
            <p:spPr bwMode="auto">
              <a:xfrm>
                <a:off x="240" y="240"/>
                <a:ext cx="2448" cy="230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Oval 22"/>
              <p:cNvSpPr>
                <a:spLocks noChangeArrowheads="1"/>
              </p:cNvSpPr>
              <p:nvPr userDrawn="1"/>
            </p:nvSpPr>
            <p:spPr bwMode="auto">
              <a:xfrm>
                <a:off x="480" y="480"/>
                <a:ext cx="1968" cy="182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Oval 23"/>
              <p:cNvSpPr>
                <a:spLocks noChangeArrowheads="1"/>
              </p:cNvSpPr>
              <p:nvPr userDrawn="1"/>
            </p:nvSpPr>
            <p:spPr bwMode="auto">
              <a:xfrm>
                <a:off x="720" y="720"/>
                <a:ext cx="1488" cy="1344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Oval 24"/>
              <p:cNvSpPr>
                <a:spLocks noChangeArrowheads="1"/>
              </p:cNvSpPr>
              <p:nvPr userDrawn="1"/>
            </p:nvSpPr>
            <p:spPr bwMode="auto">
              <a:xfrm>
                <a:off x="912" y="912"/>
                <a:ext cx="1104" cy="960"/>
              </a:xfrm>
              <a:prstGeom prst="ellipse">
                <a:avLst/>
              </a:prstGeom>
              <a:noFill/>
              <a:ln w="9525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smtClean="0"/>
            </a:lvl1pPr>
          </a:lstStyle>
          <a:p>
            <a:pPr>
              <a:defRPr/>
            </a:pPr>
            <a:fld id="{1E278F28-D848-4BC1-BE31-F94817490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1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20000" cy="4953000"/>
          </a:xfrm>
        </p:spPr>
        <p:txBody>
          <a:bodyPr/>
          <a:lstStyle/>
          <a:p>
            <a:pPr eaLnBrk="1" hangingPunct="1"/>
            <a:r>
              <a:rPr lang="en-US" sz="8000" smtClean="0">
                <a:solidFill>
                  <a:schemeClr val="hlink"/>
                </a:solidFill>
              </a:rPr>
              <a:t>Chemical Properties</a:t>
            </a:r>
            <a:r>
              <a:rPr lang="en-US" sz="8000" smtClean="0"/>
              <a:t> &amp; </a:t>
            </a:r>
            <a:r>
              <a:rPr lang="en-US" sz="8000" smtClean="0">
                <a:solidFill>
                  <a:srgbClr val="FF6699"/>
                </a:solidFill>
              </a:rPr>
              <a:t>Physical and Chemical Changes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Which has higher reactivity?  A 14 karat gold ring or a cheap metal ring from the vending machine at the grocery store?  What is your evidence?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hangingPunct="1"/>
            <a:r>
              <a:rPr lang="en-US" smtClean="0"/>
              <a:t>Recognizing Chemical Changes: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Please read 56-57 in your book and take notes on the 3 types of chemical change.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When you burn a log in a fireplace, you are carrying out a </a:t>
            </a:r>
            <a:r>
              <a:rPr lang="en-US" smtClean="0">
                <a:solidFill>
                  <a:schemeClr val="hlink"/>
                </a:solidFill>
              </a:rPr>
              <a:t>chemical reaction</a:t>
            </a:r>
            <a:r>
              <a:rPr lang="en-US" smtClean="0">
                <a:solidFill>
                  <a:schemeClr val="tx1"/>
                </a:solidFill>
              </a:rPr>
              <a:t> that releases carbon.  When you light your Bunsen burner in lab, you are carrying out a chemical reaction that produces water and carbon dioxide.  </a:t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5257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Common examples of chemical changes that you may be somewhat familiar with are; digestion, respiration, photosynthesis, burning, and decomposition.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Physical or Chemical Change?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971800"/>
          </a:xfrm>
        </p:spPr>
        <p:txBody>
          <a:bodyPr/>
          <a:lstStyle/>
          <a:p>
            <a:pPr algn="ctr" eaLnBrk="1" hangingPunct="1"/>
            <a:r>
              <a:rPr lang="en-US" sz="6000" smtClean="0"/>
              <a:t>Painting Wood</a:t>
            </a:r>
          </a:p>
          <a:p>
            <a:pPr algn="ctr" eaLnBrk="1" hangingPunct="1"/>
            <a:r>
              <a:rPr lang="en-US" sz="6000" smtClean="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21507" name="Rectangle 1027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Burning Paper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CHEMICAL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Digestion of food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CHEMICAL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Sugar dissolving in water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34819" name="Rectangle 1027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Iron turning red when heated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Evaporation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5029200"/>
          </a:xfrm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chemeClr val="tx1"/>
                </a:solidFill>
              </a:rPr>
              <a:t>Physical changes</a:t>
            </a:r>
            <a:r>
              <a:rPr lang="en-US" u="sng" smtClean="0">
                <a:solidFill>
                  <a:schemeClr val="tx1"/>
                </a:solidFill>
              </a:rPr>
              <a:t> are those changes that </a:t>
            </a:r>
            <a:r>
              <a:rPr lang="en-US" u="sng" smtClean="0">
                <a:solidFill>
                  <a:srgbClr val="FF6699"/>
                </a:solidFill>
              </a:rPr>
              <a:t>do not</a:t>
            </a:r>
            <a:r>
              <a:rPr lang="en-US" u="sng" smtClean="0">
                <a:solidFill>
                  <a:schemeClr val="tx1"/>
                </a:solidFill>
              </a:rPr>
              <a:t> result in the production of a new substance. </a:t>
            </a:r>
            <a:r>
              <a:rPr lang="en-US" smtClean="0">
                <a:solidFill>
                  <a:schemeClr val="tx1"/>
                </a:solidFill>
              </a:rPr>
              <a:t> If you melt a block of ice, you still have H</a:t>
            </a:r>
            <a:r>
              <a:rPr lang="en-US" baseline="-30000" smtClean="0">
                <a:solidFill>
                  <a:schemeClr val="tx1"/>
                </a:solidFill>
              </a:rPr>
              <a:t>2</a:t>
            </a:r>
            <a:r>
              <a:rPr lang="en-US" smtClean="0">
                <a:solidFill>
                  <a:schemeClr val="tx1"/>
                </a:solidFill>
              </a:rPr>
              <a:t>O at the end of the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change.  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A pond freezing in winter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Melting ice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Cutting wire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Painting fingernails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Cutting fabric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Baking muffins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CHEMICAL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Shattering glass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Decomposition of old leaves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CHEMICAL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Wrinkling a shirt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Physical or Chemical Change?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An old nail rusting</a:t>
            </a:r>
          </a:p>
          <a:p>
            <a:pPr marL="342900" indent="-342900" algn="ctr">
              <a:spcBef>
                <a:spcPct val="20000"/>
              </a:spcBef>
              <a:buClr>
                <a:schemeClr val="accent2"/>
              </a:buClr>
              <a:buSzPct val="110000"/>
              <a:buFontTx/>
              <a:buChar char="•"/>
            </a:pPr>
            <a:r>
              <a:rPr lang="en-US" sz="6000"/>
              <a:t>CHEMICAL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If you break a bottle, you still have glass.  Painting your nails will not stop them from being fingernails.  Some common examples of physical changes are: melting, freezing, condensing, breaking, crushing, cutting, and bending.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001000" cy="4572000"/>
          </a:xfrm>
        </p:spPr>
        <p:txBody>
          <a:bodyPr/>
          <a:lstStyle/>
          <a:p>
            <a:pPr eaLnBrk="1" hangingPunct="1"/>
            <a:r>
              <a:rPr lang="en-US" u="sng" smtClean="0"/>
              <a:t>Some, but not all physical changes can be reversed.</a:t>
            </a:r>
            <a:r>
              <a:rPr lang="en-US" smtClean="0"/>
              <a:t>  You could refreeze the water into ice, but you cannot put your hair back together if you don’t like your haircut!</a:t>
            </a:r>
          </a:p>
        </p:txBody>
      </p:sp>
      <p:pic>
        <p:nvPicPr>
          <p:cNvPr id="6147" name="Picture 3" descr="C:\Program Files\Microsoft Office\Clipart\corpbas\j00788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495800"/>
            <a:ext cx="1809750" cy="2209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95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Special types of physical changes where any object changes state, such as when water freezes or evaporates, are sometimes called </a:t>
            </a:r>
            <a:r>
              <a:rPr lang="en-US" b="1" smtClean="0">
                <a:solidFill>
                  <a:schemeClr val="tx1"/>
                </a:solidFill>
              </a:rPr>
              <a:t>change of state operations</a:t>
            </a:r>
            <a:r>
              <a:rPr lang="en-US" smtClean="0">
                <a:solidFill>
                  <a:schemeClr val="tx1"/>
                </a:solidFill>
              </a:rPr>
              <a:t>.</a:t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CHEMICAL PROPERTIES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38200" y="1676400"/>
            <a:ext cx="7620000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Chemical properties can ONLY be observed AS the substances are changing into different substances.</a:t>
            </a:r>
          </a:p>
          <a:p>
            <a:pPr>
              <a:spcBef>
                <a:spcPct val="50000"/>
              </a:spcBef>
            </a:pPr>
            <a:endParaRPr lang="en-US" sz="4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543800" cy="52578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</a:rPr>
              <a:t>Chemical changes</a:t>
            </a:r>
            <a:r>
              <a:rPr lang="en-US" smtClean="0">
                <a:solidFill>
                  <a:schemeClr val="tx1"/>
                </a:solidFill>
              </a:rPr>
              <a:t>, or chemical reactions, are changes that result in the production of another substance.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25146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FLAMMABILITY:  A material’s ability to BURN </a:t>
            </a:r>
            <a:r>
              <a:rPr lang="en-US" sz="3600" u="sng" smtClean="0">
                <a:solidFill>
                  <a:schemeClr val="tx1"/>
                </a:solidFill>
              </a:rPr>
              <a:t>in the presence of OXYGEN</a:t>
            </a:r>
            <a:r>
              <a:rPr lang="en-US" sz="3600" smtClean="0">
                <a:solidFill>
                  <a:schemeClr val="tx1"/>
                </a:solidFill>
              </a:rPr>
              <a:t/>
            </a:r>
            <a:br>
              <a:rPr lang="en-US" sz="3600" smtClean="0">
                <a:solidFill>
                  <a:schemeClr val="tx1"/>
                </a:solidFill>
              </a:rPr>
            </a:br>
            <a:endParaRPr lang="en-US" sz="3600" smtClean="0">
              <a:solidFill>
                <a:schemeClr val="tx1"/>
              </a:solidFill>
            </a:endParaRPr>
          </a:p>
        </p:txBody>
      </p:sp>
      <p:pic>
        <p:nvPicPr>
          <p:cNvPr id="10243" name="Picture 3" descr="C:\Program Files\Microsoft Office\Clipart\standard\stddir3\IN00385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895600"/>
            <a:ext cx="5203825" cy="357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696200" cy="28194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REACTIVITY:</a:t>
            </a:r>
            <a:br>
              <a:rPr lang="en-US" sz="3600" smtClean="0">
                <a:solidFill>
                  <a:schemeClr val="tx1"/>
                </a:solidFill>
              </a:rPr>
            </a:br>
            <a:r>
              <a:rPr lang="en-US" sz="3600" smtClean="0">
                <a:solidFill>
                  <a:schemeClr val="tx1"/>
                </a:solidFill>
              </a:rPr>
              <a:t>How readily (easily) a substance combines chemically with other substances.</a:t>
            </a:r>
          </a:p>
        </p:txBody>
      </p:sp>
      <p:pic>
        <p:nvPicPr>
          <p:cNvPr id="11267" name="Picture 3" descr="C:\Program Files\Microsoft Office\Clipart\standard\stddir3\HM00142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967038"/>
            <a:ext cx="1343025" cy="38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adar">
  <a:themeElements>
    <a:clrScheme name="Radar 1">
      <a:dk1>
        <a:srgbClr val="000000"/>
      </a:dk1>
      <a:lt1>
        <a:srgbClr val="EAEAEA"/>
      </a:lt1>
      <a:dk2>
        <a:srgbClr val="000066"/>
      </a:dk2>
      <a:lt2>
        <a:srgbClr val="FFFFFF"/>
      </a:lt2>
      <a:accent1>
        <a:srgbClr val="003399"/>
      </a:accent1>
      <a:accent2>
        <a:srgbClr val="99CCFF"/>
      </a:accent2>
      <a:accent3>
        <a:srgbClr val="AAAAB8"/>
      </a:accent3>
      <a:accent4>
        <a:srgbClr val="C8C8C8"/>
      </a:accent4>
      <a:accent5>
        <a:srgbClr val="AAADCA"/>
      </a:accent5>
      <a:accent6>
        <a:srgbClr val="8AB9E7"/>
      </a:accent6>
      <a:hlink>
        <a:srgbClr val="CC9900"/>
      </a:hlink>
      <a:folHlink>
        <a:srgbClr val="996600"/>
      </a:folHlink>
    </a:clrScheme>
    <a:fontScheme name="Rad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adar 1">
        <a:dk1>
          <a:srgbClr val="000000"/>
        </a:dk1>
        <a:lt1>
          <a:srgbClr val="EAEAEA"/>
        </a:lt1>
        <a:dk2>
          <a:srgbClr val="000066"/>
        </a:dk2>
        <a:lt2>
          <a:srgbClr val="FFFFFF"/>
        </a:lt2>
        <a:accent1>
          <a:srgbClr val="003399"/>
        </a:accent1>
        <a:accent2>
          <a:srgbClr val="99CCFF"/>
        </a:accent2>
        <a:accent3>
          <a:srgbClr val="AAAAB8"/>
        </a:accent3>
        <a:accent4>
          <a:srgbClr val="C8C8C8"/>
        </a:accent4>
        <a:accent5>
          <a:srgbClr val="AAADCA"/>
        </a:accent5>
        <a:accent6>
          <a:srgbClr val="8AB9E7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2">
        <a:dk1>
          <a:srgbClr val="666699"/>
        </a:dk1>
        <a:lt1>
          <a:srgbClr val="CCCCFF"/>
        </a:lt1>
        <a:dk2>
          <a:srgbClr val="000040"/>
        </a:dk2>
        <a:lt2>
          <a:srgbClr val="A4A4C2"/>
        </a:lt2>
        <a:accent1>
          <a:srgbClr val="003399"/>
        </a:accent1>
        <a:accent2>
          <a:srgbClr val="0099FF"/>
        </a:accent2>
        <a:accent3>
          <a:srgbClr val="E2E2FF"/>
        </a:accent3>
        <a:accent4>
          <a:srgbClr val="565682"/>
        </a:accent4>
        <a:accent5>
          <a:srgbClr val="AAADCA"/>
        </a:accent5>
        <a:accent6>
          <a:srgbClr val="008AE7"/>
        </a:accent6>
        <a:hlink>
          <a:srgbClr val="B68600"/>
        </a:hlink>
        <a:folHlink>
          <a:srgbClr val="8A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3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777777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BDBDBD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ar 4">
        <a:dk1>
          <a:srgbClr val="333333"/>
        </a:dk1>
        <a:lt1>
          <a:srgbClr val="FFFF66"/>
        </a:lt1>
        <a:dk2>
          <a:srgbClr val="000000"/>
        </a:dk2>
        <a:lt2>
          <a:srgbClr val="CC3300"/>
        </a:lt2>
        <a:accent1>
          <a:srgbClr val="5F5F5F"/>
        </a:accent1>
        <a:accent2>
          <a:srgbClr val="3399FF"/>
        </a:accent2>
        <a:accent3>
          <a:srgbClr val="AAAAAA"/>
        </a:accent3>
        <a:accent4>
          <a:srgbClr val="DADA56"/>
        </a:accent4>
        <a:accent5>
          <a:srgbClr val="B6B6B6"/>
        </a:accent5>
        <a:accent6>
          <a:srgbClr val="2D8AE7"/>
        </a:accent6>
        <a:hlink>
          <a:srgbClr val="008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ar 5">
        <a:dk1>
          <a:srgbClr val="003300"/>
        </a:dk1>
        <a:lt1>
          <a:srgbClr val="FFFFCC"/>
        </a:lt1>
        <a:dk2>
          <a:srgbClr val="006600"/>
        </a:dk2>
        <a:lt2>
          <a:srgbClr val="FFFF00"/>
        </a:lt2>
        <a:accent1>
          <a:srgbClr val="008000"/>
        </a:accent1>
        <a:accent2>
          <a:srgbClr val="3399FF"/>
        </a:accent2>
        <a:accent3>
          <a:srgbClr val="AAB8AA"/>
        </a:accent3>
        <a:accent4>
          <a:srgbClr val="DADAAE"/>
        </a:accent4>
        <a:accent5>
          <a:srgbClr val="AAC0AA"/>
        </a:accent5>
        <a:accent6>
          <a:srgbClr val="2D8AE7"/>
        </a:accent6>
        <a:hlink>
          <a:srgbClr val="6666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Designs\Radar.pot</Template>
  <TotalTime>1634</TotalTime>
  <Words>364</Words>
  <Application>Microsoft Office PowerPoint</Application>
  <PresentationFormat>On-screen Show (4:3)</PresentationFormat>
  <Paragraphs>62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Times New Roman</vt:lpstr>
      <vt:lpstr>Arial</vt:lpstr>
      <vt:lpstr>Calibri</vt:lpstr>
      <vt:lpstr>Radar</vt:lpstr>
      <vt:lpstr>Chemical Properties &amp; Physical and Chemical Changes</vt:lpstr>
      <vt:lpstr>Physical changes are those changes that do not result in the production of a new substance.  If you melt a block of ice, you still have H2O at the end of the  change.   </vt:lpstr>
      <vt:lpstr>If you break a bottle, you still have glass.  Painting your nails will not stop them from being fingernails.  Some common examples of physical changes are: melting, freezing, condensing, breaking, crushing, cutting, and bending.</vt:lpstr>
      <vt:lpstr>Some, but not all physical changes can be reversed.  You could refreeze the water into ice, but you cannot put your hair back together if you don’t like your haircut!</vt:lpstr>
      <vt:lpstr>Special types of physical changes where any object changes state, such as when water freezes or evaporates, are sometimes called change of state operations. </vt:lpstr>
      <vt:lpstr>CHEMICAL PROPERTIES</vt:lpstr>
      <vt:lpstr>Chemical changes, or chemical reactions, are changes that result in the production of another substance. </vt:lpstr>
      <vt:lpstr>FLAMMABILITY:  A material’s ability to BURN in the presence of OXYGEN </vt:lpstr>
      <vt:lpstr>REACTIVITY: How readily (easily) a substance combines chemically with other substances.</vt:lpstr>
      <vt:lpstr>Which has higher reactivity?  A 14 karat gold ring or a cheap metal ring from the vending machine at the grocery store?  What is your evidence?</vt:lpstr>
      <vt:lpstr>Recognizing Chemical Changes:  Please read 56-57 in your book and take notes on the 3 types of chemical change. </vt:lpstr>
      <vt:lpstr>When you burn a log in a fireplace, you are carrying out a chemical reaction that releases carbon.  When you light your Bunsen burner in lab, you are carrying out a chemical reaction that produces water and carbon dioxide.   </vt:lpstr>
      <vt:lpstr>Common examples of chemical changes that you may be somewhat familiar with are; digestion, respiration, photosynthesis, burning, and decomposition. </vt:lpstr>
      <vt:lpstr>Physical or Chemical Change?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Company>TTI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or Chemical Change?</dc:title>
  <dc:creator>TTI</dc:creator>
  <cp:lastModifiedBy>Kari</cp:lastModifiedBy>
  <cp:revision>15</cp:revision>
  <cp:lastPrinted>1601-01-01T00:00:00Z</cp:lastPrinted>
  <dcterms:created xsi:type="dcterms:W3CDTF">2005-08-25T11:47:35Z</dcterms:created>
  <dcterms:modified xsi:type="dcterms:W3CDTF">2014-05-18T21:29:51Z</dcterms:modified>
</cp:coreProperties>
</file>