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  <p:sldMasterId id="2147483707" r:id="rId4"/>
    <p:sldMasterId id="2147483719" r:id="rId5"/>
  </p:sldMasterIdLst>
  <p:notesMasterIdLst>
    <p:notesMasterId r:id="rId33"/>
  </p:notesMasterIdLst>
  <p:handoutMasterIdLst>
    <p:handoutMasterId r:id="rId34"/>
  </p:handoutMasterIdLst>
  <p:sldIdLst>
    <p:sldId id="289" r:id="rId6"/>
    <p:sldId id="256" r:id="rId7"/>
    <p:sldId id="257" r:id="rId8"/>
    <p:sldId id="286" r:id="rId9"/>
    <p:sldId id="287" r:id="rId10"/>
    <p:sldId id="258" r:id="rId11"/>
    <p:sldId id="291" r:id="rId12"/>
    <p:sldId id="292" r:id="rId13"/>
    <p:sldId id="268" r:id="rId14"/>
    <p:sldId id="279" r:id="rId15"/>
    <p:sldId id="269" r:id="rId16"/>
    <p:sldId id="274" r:id="rId17"/>
    <p:sldId id="271" r:id="rId18"/>
    <p:sldId id="273" r:id="rId19"/>
    <p:sldId id="272" r:id="rId20"/>
    <p:sldId id="285" r:id="rId21"/>
    <p:sldId id="262" r:id="rId22"/>
    <p:sldId id="263" r:id="rId23"/>
    <p:sldId id="275" r:id="rId24"/>
    <p:sldId id="276" r:id="rId25"/>
    <p:sldId id="277" r:id="rId26"/>
    <p:sldId id="264" r:id="rId27"/>
    <p:sldId id="265" r:id="rId28"/>
    <p:sldId id="284" r:id="rId29"/>
    <p:sldId id="266" r:id="rId30"/>
    <p:sldId id="267" r:id="rId31"/>
    <p:sldId id="29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3F62D9-4084-4390-BC1B-03FCBBC590D3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1D9298-5938-4E7A-A409-21BFA844EF4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3056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03B36F-96E3-48F3-B31C-D60B14A455CE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31CC61-F82A-4AB7-B660-65D0A056CD4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68914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78B9C4-CF2B-4C49-94B1-85604C461539}" type="slidenum">
              <a:rPr lang="en-US" altLang="en-US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9369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C70C419-5BEF-454C-8DB1-8F524150243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75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0A97DA-48A0-408A-9BAC-57828AA1B67F}" type="slidenum">
              <a:rPr lang="en-US" altLang="en-US">
                <a:latin typeface="Arial" panose="020B0604020202020204" pitchFamily="34" charset="0"/>
              </a:rPr>
              <a:pPr eaLnBrk="1" hangingPunct="1"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9028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826591-F54B-4CCC-8F2E-8E7C2323D5DC}" type="slidenum">
              <a:rPr lang="en-US" altLang="en-US"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21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BD22DD-EB79-44E9-AA24-CC44F6B7668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1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606242-15BE-4685-BE9F-0241BC77F750}" type="slidenum">
              <a:rPr lang="en-US" altLang="en-US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513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9EFBDB-B7F5-463C-B4DE-4833150A3696}" type="slidenum">
              <a:rPr lang="en-US" altLang="en-US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826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FF93E0-9B0E-46C1-B3A8-712D566C54B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9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C4D5BB-6415-487C-BD28-B8ACC8365079}" type="slidenum">
              <a:rPr lang="en-US" altLang="en-US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095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03AA53-A53C-410B-A3D7-5B360A5A2988}" type="slidenum">
              <a:rPr lang="en-US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712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6438C7-4108-4249-8F91-5BBC02CA2155}" type="slidenum">
              <a:rPr lang="en-US" altLang="en-US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7589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100D2F-D457-45F2-BEF1-5EF555533844}" type="slidenum">
              <a:rPr lang="en-US" altLang="en-US"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101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34B9-188F-40B9-9132-3806E6781EA3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EF9D7-8885-4009-AF42-E7FA89D59D2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53415576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6EE8-AA1E-4114-9974-285178DB5E6B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D802-C540-484D-9FF6-090048EF77B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62902388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2A748-7283-45B7-8846-24E1E1A07063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D6730-0DF8-499A-A1CF-6F1ACCFBEA0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54689889"/>
      </p:ext>
    </p:extLst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277813"/>
            <a:ext cx="7427912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8888" y="1600200"/>
            <a:ext cx="3636962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2F2C55-DC53-4E56-8548-0F07EED03B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5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320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58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120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6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76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5867-D5FF-4CE1-A2EB-8978494E8D8D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89335-2BB1-4B93-83E8-117039EAC3F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84897147"/>
      </p:ext>
    </p:extLst>
  </p:cSld>
  <p:clrMapOvr>
    <a:masterClrMapping/>
  </p:clrMapOvr>
  <p:transition spd="slow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775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893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69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237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D00525-C56B-491A-AD0D-CAFA0883B91D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B17D7-375F-4E47-93D3-96174E72438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52597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C53CA2-1E9A-4C8D-9C13-3B0F9D91D3EA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691BB-75B9-414B-96F9-31367C2961D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44708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8738DF-9891-41E4-AA7F-21C3D30F47A6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30A49-BADA-4E78-A3DE-52F95E6CBBB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56234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5D9B69-B0ED-4CCB-8852-A0F90514595C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6BA31-B0E5-4BCA-BDAC-CDF2CF2D204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32092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15605C-21AA-4738-84AA-10FB093927CD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700CD-23E0-4FAA-B1EF-CA05C5CFC8C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53850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400C12-9FAF-40AD-9FBB-A3F208BC1A09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95207-9A72-4DA9-8B89-546651A4462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0960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8511-59F0-40A6-AAEB-D98D5FE38768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4FD2B-7B71-4993-A5B5-CE3AFB91898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8370678"/>
      </p:ext>
    </p:extLst>
  </p:cSld>
  <p:clrMapOvr>
    <a:masterClrMapping/>
  </p:clrMapOvr>
  <p:transition spd="slow">
    <p:check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BD1F4B-B954-430A-B696-BB2FCFAA031C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83A79-0756-4A64-93B9-42B2E4B0910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12456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52BA69-4C02-4B30-BCBB-770C628C17FC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873DE-E8C9-478C-9DCA-93784D58157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79507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D46F07-F3E6-4F74-B44A-5367F3948A8C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F4BF0-2234-4E07-B086-E8A1FB487F1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15441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019691-CA50-4A3C-A23E-8198292480BB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64F0A-C8C1-40B3-B3D8-411E442BCBA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62031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5C2D83-F291-4B3A-8CAD-091962B7EB87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403BB-8903-49C0-89A4-E2474286633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29141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6A5F8C-61DD-413A-9885-59DAC5A1EEBD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CAA28-3C0B-4119-BFB0-0B6F93A8CEA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38044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0D0494-8479-4A49-8EE1-C46DA9C5EBE7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2B653-97FD-4C5D-B53D-8EBD211977A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84836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806D4-F51A-4A86-B967-07410C618CB4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B9B1D-D5CE-451C-AD2E-92853DC6F76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47260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C00F80-1838-4405-98F9-110AEC734152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06240-7887-43BC-862F-E3853BD11A0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350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47A673-AF2F-4C1E-8E76-FEAD25473946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6ED71-F5AA-48DE-9968-6A95B5F1A3B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576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EAAE-F9BA-4EEF-B6C0-2744303F1AAA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67D33-23DF-4032-9FCE-B531B84274E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73292810"/>
      </p:ext>
    </p:extLst>
  </p:cSld>
  <p:clrMapOvr>
    <a:masterClrMapping/>
  </p:clrMapOvr>
  <p:transition spd="slow">
    <p:check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EFF5F6-B548-441C-8D97-65441834D318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55B20-D782-4C97-A303-AF5F67D8329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56453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CC73AD-51F8-4EB2-BE26-9BFDC5ABF929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6DF31-7B44-4CBF-B3B4-904916DEBE2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80120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2F9191-8FBB-472B-8B98-F1C063F0184C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C6700-EE6F-4320-8C6C-D55B8BA2D85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82933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198675-304C-43F8-BBCF-578A4FE6C39D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A4B4C-5372-45E3-AAC2-B4AF4F64DF0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40958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6FD273-F5EF-4A92-8DCA-5A5A6B2C9544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88977-165B-44B6-A191-E8A0DF1BEC3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32648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6413C0-353F-4D93-8034-1CFCEC94BFE7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69FA-CAA5-4AC4-B418-20AD08BF9F8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35175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C6B4C6-256D-4A99-9ECB-CF2DCF8FCABB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68334-31F5-4F8A-B321-206FE74BD40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89335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AE3CFF-376D-49BF-9A6B-7381CAB33AF3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297AC-8321-4515-9D1D-85617E023B1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07288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BE13F2-532A-4D8A-A003-0409408DFA4D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18B09-5A4E-4ABA-B939-7E5887F8034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85641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0BB87E-3F8C-443B-81F0-366DD0283AC4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A5003-D607-447A-B813-C894FA3FF10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0020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1F6C-F25C-4D72-BE02-C9DF3EBCF23A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C7340-3279-496C-A15E-FA3D58F09F6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71830930"/>
      </p:ext>
    </p:extLst>
  </p:cSld>
  <p:clrMapOvr>
    <a:masterClrMapping/>
  </p:clrMapOvr>
  <p:transition spd="slow">
    <p:check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17DB5E-47EF-438E-9B0F-28FAB74C7D89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6057E-2C91-46ED-A97E-14BC0A26646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6320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02F644-570A-4B30-A373-D869E70D0F42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3FE7E-5412-4438-A947-A14C537EB42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72179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0C6DC9-749B-4776-B2A0-789A90056FE7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7DB3-C075-468D-8AEA-F3E1DF0D367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6190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C1127E-47A1-4459-8004-F39565F201C2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EAE2D-E832-499D-B120-B76A199AC8C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366658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B2A1EF-3E44-41E3-A3A1-3C94CE9D990A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44864-F14B-43B0-A0EE-94F68572FFE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74887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89D293-F7BA-4884-AAA0-62243CC18EA5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8ECEA-CF68-41E4-BE35-A2E7BC93788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263563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2D0A5D-8A0A-45C7-928A-FA047C4AFB29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C90B3-57C6-447A-9D35-1FD08F37267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4752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2616-C94E-493D-80B9-A20783C09327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5576A-8EE6-405C-A25E-B05207DEB32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90450457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6206-1218-41C0-9C70-1689ACCFA995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31155-602F-4A5A-B588-E75C149AF1E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16309356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97DE-B02F-4B30-8893-5704940CBF15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E4E6-732E-419B-8D14-48AD56A5B16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31591174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6012-D112-4451-819C-DAC94663648A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14D48-9D85-4871-82E6-2235C9CA773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44888766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F90D30-59DF-4BD8-9501-8FF7AC70E977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194212A-A4CB-4A8C-A6AB-A31AE004AF88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820" r:id="rId12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4E3AECD-32E8-4F35-A17C-CCB4B1A81BDF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279FB36-D4EA-4CAD-BB8B-A0E7C3A709C3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C2FD1D4-7E0F-4943-A177-6E8927C850B7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376EF09-3F6B-49F2-80B8-6D4C4D4AC71F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E5CFAFC-4DD5-415D-A0DA-06B6E6EF2395}" type="datetimeFigureOut">
              <a:rPr lang="en-CA"/>
              <a:pPr>
                <a:defRPr/>
              </a:pPr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6229DCD-1AAB-4467-A7A4-5568D9AAB576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76250"/>
            <a:ext cx="598805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889500"/>
            <a:ext cx="2081212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17713"/>
            <a:ext cx="208438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440113"/>
            <a:ext cx="20843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860800"/>
            <a:ext cx="28702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487738"/>
            <a:ext cx="12858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5188">
            <a:off x="2382838" y="2260600"/>
            <a:ext cx="10731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3050" y="2182813"/>
            <a:ext cx="1881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  <a:cs typeface="+mn-cs"/>
              </a:rPr>
              <a:t>Friction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050" y="3675063"/>
            <a:ext cx="2003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  <a:cs typeface="+mn-cs"/>
              </a:rPr>
              <a:t>Contact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050" y="5127625"/>
            <a:ext cx="2003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  <a:cs typeface="+mn-cs"/>
              </a:rPr>
              <a:t>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2"/>
          <p:cNvSpPr>
            <a:spLocks noChangeArrowheads="1"/>
          </p:cNvSpPr>
          <p:nvPr/>
        </p:nvSpPr>
        <p:spPr bwMode="auto">
          <a:xfrm>
            <a:off x="-533400" y="5181600"/>
            <a:ext cx="10210800" cy="9144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D962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43" name="Rectangle 21"/>
          <p:cNvSpPr>
            <a:spLocks noChangeArrowheads="1"/>
          </p:cNvSpPr>
          <p:nvPr/>
        </p:nvSpPr>
        <p:spPr bwMode="auto">
          <a:xfrm>
            <a:off x="-533400" y="2057400"/>
            <a:ext cx="10210800" cy="9144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D962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5976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2098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-228600"/>
            <a:ext cx="441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 b="1" u="sng" smtClean="0"/>
              <a:t>Electricity</a:t>
            </a:r>
          </a:p>
        </p:txBody>
      </p:sp>
      <p:sp>
        <p:nvSpPr>
          <p:cNvPr id="10246" name="Rectangle 19"/>
          <p:cNvSpPr>
            <a:spLocks noChangeArrowheads="1"/>
          </p:cNvSpPr>
          <p:nvPr/>
        </p:nvSpPr>
        <p:spPr bwMode="auto">
          <a:xfrm>
            <a:off x="0" y="0"/>
            <a:ext cx="479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>
                <a:solidFill>
                  <a:srgbClr val="FFFF66"/>
                </a:solidFill>
                <a:latin typeface="Arial" charset="0"/>
                <a:cs typeface="+mn-cs"/>
              </a:rPr>
              <a:t>D.C</a:t>
            </a:r>
            <a:r>
              <a:rPr lang="en-US" sz="5400" b="1">
                <a:solidFill>
                  <a:srgbClr val="FFFF66"/>
                </a:solidFill>
                <a:latin typeface="Arial" charset="0"/>
                <a:cs typeface="+mn-cs"/>
              </a:rPr>
              <a:t>. </a:t>
            </a:r>
          </a:p>
          <a:p>
            <a:pPr>
              <a:defRPr/>
            </a:pPr>
            <a:r>
              <a:rPr lang="en-US" sz="5400" b="1">
                <a:solidFill>
                  <a:srgbClr val="FFFF66"/>
                </a:solidFill>
                <a:latin typeface="Arial" charset="0"/>
                <a:cs typeface="+mn-cs"/>
              </a:rPr>
              <a:t>Direct Current</a:t>
            </a:r>
          </a:p>
        </p:txBody>
      </p:sp>
      <p:pic>
        <p:nvPicPr>
          <p:cNvPr id="15976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4003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0574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2479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57531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1816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3721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Rectangle 30"/>
          <p:cNvSpPr>
            <a:spLocks noChangeArrowheads="1"/>
          </p:cNvSpPr>
          <p:nvPr/>
        </p:nvSpPr>
        <p:spPr bwMode="auto">
          <a:xfrm>
            <a:off x="0" y="2971800"/>
            <a:ext cx="6470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>
                <a:solidFill>
                  <a:srgbClr val="FFFF66"/>
                </a:solidFill>
                <a:latin typeface="Arial" charset="0"/>
                <a:cs typeface="+mn-cs"/>
              </a:rPr>
              <a:t>A.C.</a:t>
            </a:r>
            <a:r>
              <a:rPr lang="en-US" sz="5400" b="1">
                <a:solidFill>
                  <a:srgbClr val="FFFF66"/>
                </a:solidFill>
                <a:latin typeface="Arial" charset="0"/>
                <a:cs typeface="+mn-cs"/>
              </a:rPr>
              <a:t>  </a:t>
            </a:r>
          </a:p>
          <a:p>
            <a:pPr>
              <a:defRPr/>
            </a:pPr>
            <a:r>
              <a:rPr lang="en-US" sz="5400" b="1">
                <a:solidFill>
                  <a:srgbClr val="FFFF66"/>
                </a:solidFill>
                <a:latin typeface="Arial" charset="0"/>
                <a:cs typeface="+mn-cs"/>
              </a:rPr>
              <a:t>Alternating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5.78035E-8 L 1.14167 0.013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4.39306E-6 L 1.11666 0.019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33" y="9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-3.4104E-6 L 1.14166 0.013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0.0111 L 1.125 0.019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0" y="4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1.15607E-6 L 1.15 0.0138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00" y="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4.50867E-6 L 1.14167 0.0194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9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2.31214E-6 L 1.15 0.002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00" y="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6.93889E-18 2.02312E-6 L 1.15 0.0194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00" y="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453187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dirty="0" smtClean="0">
                <a:latin typeface="Aharoni" pitchFamily="2" charset="-79"/>
                <a:cs typeface="Aharoni" pitchFamily="2" charset="-79"/>
              </a:rPr>
              <a:t>Direct Current (DC)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Current flows in ONE direction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Think of water flowing in a stream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EX. Batteries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dirty="0" smtClean="0">
                <a:latin typeface="Aharoni" pitchFamily="2" charset="-79"/>
                <a:cs typeface="Aharoni" pitchFamily="2" charset="-79"/>
              </a:rPr>
              <a:t>Alternating Current (AC)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Current flows back and forth a regular intervals called cycles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EX. Comes from generators and is carried to your homes through power lines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CA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 smtClean="0"/>
              <a:t>Measured using an ammeter, unit of electric current is ampere, A (amps) </a:t>
            </a:r>
            <a:endParaRPr lang="en-CA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latin typeface="Comic Sans MS" panose="030F0702030302020204" pitchFamily="66" charset="0"/>
                <a:cs typeface="Aharoni" panose="02010803020104030203" pitchFamily="2" charset="-79"/>
              </a:rPr>
              <a:t>Voltage (Potential Difference)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n-CA" altLang="en-US" smtClean="0">
                <a:solidFill>
                  <a:srgbClr val="FF0000"/>
                </a:solidFill>
              </a:rPr>
              <a:t>Potential Energy </a:t>
            </a:r>
            <a:r>
              <a:rPr lang="en-CA" altLang="en-US" smtClean="0"/>
              <a:t>– the energy stored in an object</a:t>
            </a:r>
          </a:p>
          <a:p>
            <a:pPr eaLnBrk="1" hangingPunct="1"/>
            <a:r>
              <a:rPr lang="en-CA" altLang="en-US" smtClean="0"/>
              <a:t>Ex. Apple falling off a tree (converting potential energy into motion)</a:t>
            </a:r>
          </a:p>
          <a:p>
            <a:pPr lvl="1" eaLnBrk="1" hangingPunct="1"/>
            <a:r>
              <a:rPr lang="en-CA" altLang="en-US" smtClean="0"/>
              <a:t>The greater the height of the apple, the greater its potential difference</a:t>
            </a:r>
          </a:p>
          <a:p>
            <a:pPr eaLnBrk="1" hangingPunct="1"/>
            <a:r>
              <a:rPr lang="en-CA" altLang="en-US" smtClean="0">
                <a:solidFill>
                  <a:srgbClr val="FF0000"/>
                </a:solidFill>
              </a:rPr>
              <a:t>Potential difference </a:t>
            </a:r>
            <a:r>
              <a:rPr lang="en-CA" altLang="en-US" smtClean="0"/>
              <a:t>(voltage, V) is what causes a  current to flow in a closed circuit</a:t>
            </a:r>
          </a:p>
          <a:p>
            <a:pPr eaLnBrk="1" hangingPunct="1"/>
            <a:r>
              <a:rPr lang="en-CA" altLang="en-US" smtClean="0"/>
              <a:t>Measured using a voltmeter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latin typeface="Aharoni" panose="02010803020104030203" pitchFamily="2" charset="-79"/>
                <a:cs typeface="Aharoni" panose="02010803020104030203" pitchFamily="2" charset="-79"/>
              </a:rPr>
              <a:t>Electrochemical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Ex. </a:t>
            </a:r>
            <a:r>
              <a:rPr lang="en-CA" dirty="0" smtClean="0">
                <a:solidFill>
                  <a:srgbClr val="0070C0"/>
                </a:solidFill>
              </a:rPr>
              <a:t>BATTERIES!!! </a:t>
            </a:r>
            <a:r>
              <a:rPr lang="en-CA" dirty="0" smtClean="0"/>
              <a:t>– a combination of electrochemical cells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A package of chemicals that converts </a:t>
            </a:r>
            <a:r>
              <a:rPr lang="en-CA" dirty="0" smtClean="0">
                <a:solidFill>
                  <a:srgbClr val="FF0000"/>
                </a:solidFill>
              </a:rPr>
              <a:t>chemical energy</a:t>
            </a:r>
            <a:r>
              <a:rPr lang="en-CA" dirty="0" smtClean="0"/>
              <a:t> to </a:t>
            </a:r>
            <a:r>
              <a:rPr lang="en-CA" dirty="0" smtClean="0">
                <a:solidFill>
                  <a:srgbClr val="FF0000"/>
                </a:solidFill>
              </a:rPr>
              <a:t>electrical energy </a:t>
            </a:r>
            <a:r>
              <a:rPr lang="en-CA" dirty="0" smtClean="0"/>
              <a:t>that is stored in charged particles.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A simple electrochemical cells includes: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 smtClean="0"/>
              <a:t>Electrolyte: a liquid/paste that conducts electricity (ex. Citric acid)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 smtClean="0"/>
              <a:t>Electrodes: 2 metal strips that react with the electrolyte (one will gain e-(-</a:t>
            </a:r>
            <a:r>
              <a:rPr lang="en-CA" dirty="0" err="1" smtClean="0"/>
              <a:t>ve</a:t>
            </a:r>
            <a:r>
              <a:rPr lang="en-CA" dirty="0" smtClean="0"/>
              <a:t>), one will lose e-(+</a:t>
            </a:r>
            <a:r>
              <a:rPr lang="en-CA" dirty="0" err="1" smtClean="0"/>
              <a:t>ve</a:t>
            </a:r>
            <a:r>
              <a:rPr lang="en-CA" dirty="0" smtClean="0"/>
              <a:t>) (ex. zinc, copper)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4475163" cy="51847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b="1" dirty="0" smtClean="0"/>
              <a:t>Wet Cell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Uses a liquid electrolyte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Contains two connected plates made of different metals or metal compounds in a conducting solution.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Most car batteries have a series of six cells, each containing lead and lead oxide in a </a:t>
            </a:r>
            <a:r>
              <a:rPr lang="en-CA" dirty="0" err="1" smtClean="0"/>
              <a:t>sulfuric</a:t>
            </a:r>
            <a:r>
              <a:rPr lang="en-CA" dirty="0" smtClean="0"/>
              <a:t> acid solution.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Aharoni" pitchFamily="2" charset="-79"/>
                <a:cs typeface="Aharoni" pitchFamily="2" charset="-79"/>
              </a:rPr>
              <a:t>2 Types of Electrochemical Cells</a:t>
            </a: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3778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Aharoni" pitchFamily="2" charset="-79"/>
                <a:cs typeface="Aharoni" pitchFamily="2" charset="-79"/>
              </a:rPr>
              <a:t>2 Types of Electrochemical Cells</a:t>
            </a: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863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b="1" dirty="0" smtClean="0"/>
              <a:t>Dry Cell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Uses paste instead of a liquid electrolyte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zinc container of the dry cell contains a moist chemical paste surrounding a carbon rod suspended in the middle.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773238"/>
            <a:ext cx="3206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872455"/>
                <a:gridCol w="1595564"/>
                <a:gridCol w="3693892"/>
                <a:gridCol w="1982088"/>
              </a:tblGrid>
              <a:tr h="133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Term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Symbol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Definition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Measured in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(Units)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CURRENT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I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mic Sans MS"/>
                        <a:buChar char="-"/>
                      </a:pPr>
                      <a:r>
                        <a:rPr lang="en-CA" sz="18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the flow of electrons through a conductor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Amperes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(A)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VOLTAGE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V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8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also known as “Potential Difference”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8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“push/force” of electricity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8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Potential energy per quantity of electrons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Volts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(V)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RESISTANCE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R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8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measures how easily electricity flows along a certain path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ohm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3399"/>
                </a:solidFill>
                <a:latin typeface="Arial" panose="020B0604020202020204" pitchFamily="34" charset="0"/>
              </a:rPr>
              <a:t>What is electrical </a:t>
            </a:r>
            <a:r>
              <a:rPr lang="en-US" altLang="en-US" sz="3200">
                <a:solidFill>
                  <a:srgbClr val="333399"/>
                </a:solidFill>
                <a:latin typeface="Snap ITC" panose="04040A07060A02020202" pitchFamily="82" charset="0"/>
              </a:rPr>
              <a:t>resistance</a:t>
            </a:r>
            <a:r>
              <a:rPr lang="en-US" altLang="en-US" sz="3200">
                <a:solidFill>
                  <a:srgbClr val="333399"/>
                </a:solidFill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800000"/>
                </a:solidFill>
                <a:latin typeface="Snap ITC" panose="04040A07060A02020202" pitchFamily="82" charset="0"/>
              </a:rPr>
              <a:t>Resistance</a:t>
            </a:r>
            <a:r>
              <a:rPr lang="en-US" altLang="en-US" sz="3200">
                <a:solidFill>
                  <a:srgbClr val="800000"/>
                </a:solidFill>
                <a:latin typeface="Arial" panose="020B0604020202020204" pitchFamily="34" charset="0"/>
              </a:rPr>
              <a:t> (R)is the opposition to the flow of an electric current, causing the electrical energy to be converted to thermal energy or light.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209800"/>
            <a:ext cx="35829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362200"/>
            <a:ext cx="352901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3886200" y="4572000"/>
            <a:ext cx="5257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8000"/>
                </a:solidFill>
                <a:latin typeface="Arial" panose="020B0604020202020204" pitchFamily="34" charset="0"/>
              </a:rPr>
              <a:t>The metal which makes up a light bulb filament or stovetop eye has a high electrical </a:t>
            </a:r>
            <a:r>
              <a:rPr lang="en-US" altLang="en-US" sz="2800">
                <a:solidFill>
                  <a:srgbClr val="008000"/>
                </a:solidFill>
                <a:latin typeface="Snap ITC" panose="04040A07060A02020202" pitchFamily="82" charset="0"/>
              </a:rPr>
              <a:t>resistance</a:t>
            </a:r>
            <a:r>
              <a:rPr lang="en-US" altLang="en-US" sz="2800">
                <a:solidFill>
                  <a:srgbClr val="008000"/>
                </a:solidFill>
                <a:latin typeface="Arial" panose="020B0604020202020204" pitchFamily="34" charset="0"/>
              </a:rPr>
              <a:t>. This causes light and heat to be given off.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606675"/>
            <a:ext cx="436086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62350"/>
            <a:ext cx="46482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8001000" cy="119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The unit for measuring resistance is the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ohm (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Ω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).</a:t>
            </a:r>
            <a:endParaRPr lang="el-GR" sz="36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996633"/>
                </a:solidFill>
              </a:rPr>
              <a:t>What are </a:t>
            </a:r>
            <a:r>
              <a:rPr lang="en-US" altLang="en-US" b="1" smtClean="0">
                <a:solidFill>
                  <a:srgbClr val="996633"/>
                </a:solidFill>
                <a:latin typeface="Jokerman" panose="04090605060D06020702" pitchFamily="82" charset="0"/>
              </a:rPr>
              <a:t>electric circuits</a:t>
            </a:r>
            <a:r>
              <a:rPr lang="en-US" altLang="en-US" b="1" smtClean="0">
                <a:solidFill>
                  <a:srgbClr val="996633"/>
                </a:solidFill>
              </a:rPr>
              <a:t>?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06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3399"/>
                </a:solidFill>
              </a:rPr>
              <a:t>Circuits typically contain a voltage source, a wire conductor, and one or more devices which use the electrical energy.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4000" dirty="0"/>
          </a:p>
        </p:txBody>
      </p:sp>
      <p:pic>
        <p:nvPicPr>
          <p:cNvPr id="57348" name="Picture 7" descr="c:\Program Files\Microsoft Office\Clipart\standard\stddir4\ph02559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73463"/>
            <a:ext cx="3313113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800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Current Electricity</a:t>
            </a:r>
            <a:endParaRPr lang="en-CA" sz="4800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39940" name="Picture 6" descr="c:\Program Files\Common Files\Microsoft Shared\Clipart\cagcat50\bd0492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05038"/>
            <a:ext cx="2525712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latin typeface="Aharoni" panose="02010803020104030203" pitchFamily="2" charset="-79"/>
                <a:cs typeface="Aharoni" panose="02010803020104030203" pitchFamily="2" charset="-79"/>
              </a:rPr>
              <a:t>Drawing Circuit Diagrams</a:t>
            </a:r>
          </a:p>
        </p:txBody>
      </p:sp>
      <p:pic>
        <p:nvPicPr>
          <p:cNvPr id="58371" name="Picture 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412875"/>
            <a:ext cx="4464050" cy="572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 smtClean="0">
                <a:solidFill>
                  <a:srgbClr val="0070C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Drawing Circuit Diagrams</a:t>
            </a:r>
            <a:br>
              <a:rPr lang="en-CA" altLang="en-US" sz="3200" smtClean="0">
                <a:solidFill>
                  <a:srgbClr val="0070C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</a:br>
            <a:r>
              <a:rPr lang="en-CA" altLang="en-US" sz="3200" smtClean="0">
                <a:solidFill>
                  <a:srgbClr val="0070C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RULES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388" y="1484313"/>
            <a:ext cx="5545137" cy="52578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CA" sz="2800" dirty="0" smtClean="0">
                <a:latin typeface="Comic Sans MS" pitchFamily="66" charset="0"/>
              </a:rPr>
              <a:t>Always use a ruler to draw straight lines for the conducting wires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CA" sz="2800" dirty="0" smtClean="0">
                <a:latin typeface="Comic Sans MS" pitchFamily="66" charset="0"/>
              </a:rPr>
              <a:t>Make right-angle corners (</a:t>
            </a:r>
            <a:r>
              <a:rPr lang="el-GR" sz="2800" dirty="0" smtClean="0">
                <a:latin typeface="Comic Sans MS" pitchFamily="66" charset="0"/>
              </a:rPr>
              <a:t>∟</a:t>
            </a:r>
            <a:r>
              <a:rPr lang="en-CA" sz="2800" dirty="0" smtClean="0">
                <a:latin typeface="Comic Sans MS" pitchFamily="66" charset="0"/>
              </a:rPr>
              <a:t>) so that your finished diagrams is a rectangle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2800" dirty="0" smtClean="0">
                <a:latin typeface="Comic Sans MS" pitchFamily="66" charset="0"/>
              </a:rPr>
              <a:t>Contain 4 basic parts: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Comic Sans MS" pitchFamily="66" charset="0"/>
              </a:rPr>
              <a:t>Electrical source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Comic Sans MS" pitchFamily="66" charset="0"/>
              </a:rPr>
              <a:t>Switch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Comic Sans MS" pitchFamily="66" charset="0"/>
              </a:rPr>
              <a:t>Load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Comic Sans MS" pitchFamily="66" charset="0"/>
              </a:rPr>
              <a:t>Conducting wire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741738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624263"/>
            <a:ext cx="91440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8064500" cy="2432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  <a:cs typeface="+mn-cs"/>
              </a:rPr>
              <a:t>What </a:t>
            </a:r>
            <a:r>
              <a:rPr lang="en-US" sz="3200" dirty="0">
                <a:solidFill>
                  <a:srgbClr val="008000"/>
                </a:solidFill>
                <a:latin typeface="Comic Sans MS" pitchFamily="66" charset="0"/>
                <a:cs typeface="+mn-cs"/>
              </a:rPr>
              <a:t>is a series circuit? 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C0000"/>
                </a:solidFill>
                <a:latin typeface="Comic Sans MS" pitchFamily="66" charset="0"/>
                <a:cs typeface="+mn-cs"/>
              </a:rPr>
              <a:t>provides </a:t>
            </a:r>
            <a:r>
              <a:rPr lang="en-US" sz="2800" dirty="0">
                <a:solidFill>
                  <a:srgbClr val="CC0000"/>
                </a:solidFill>
                <a:latin typeface="Comic Sans MS" pitchFamily="66" charset="0"/>
                <a:cs typeface="+mn-cs"/>
              </a:rPr>
              <a:t>a single pathway for the current to </a:t>
            </a:r>
            <a:r>
              <a:rPr lang="en-US" sz="2800" dirty="0" smtClean="0">
                <a:solidFill>
                  <a:srgbClr val="CC0000"/>
                </a:solidFill>
                <a:latin typeface="Comic Sans MS" pitchFamily="66" charset="0"/>
                <a:cs typeface="+mn-cs"/>
              </a:rPr>
              <a:t>flow.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C0000"/>
                </a:solidFill>
                <a:latin typeface="Comic Sans MS" pitchFamily="66" charset="0"/>
                <a:cs typeface="+mn-cs"/>
              </a:rPr>
              <a:t>If </a:t>
            </a:r>
            <a:r>
              <a:rPr lang="en-US" sz="2800" dirty="0">
                <a:solidFill>
                  <a:srgbClr val="CC0000"/>
                </a:solidFill>
                <a:latin typeface="Comic Sans MS" pitchFamily="66" charset="0"/>
                <a:cs typeface="+mn-cs"/>
              </a:rPr>
              <a:t>the circuit breaks, all devices using the circuit will fail.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078163"/>
            <a:ext cx="81724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85775" y="188913"/>
            <a:ext cx="8172450" cy="267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800000"/>
                </a:solidFill>
                <a:cs typeface="+mn-cs"/>
              </a:rPr>
              <a:t>What is a </a:t>
            </a:r>
            <a:r>
              <a:rPr lang="en-US" sz="4000" dirty="0">
                <a:solidFill>
                  <a:srgbClr val="800000"/>
                </a:solidFill>
                <a:latin typeface="Bauhaus 93" pitchFamily="82" charset="0"/>
                <a:cs typeface="+mn-cs"/>
              </a:rPr>
              <a:t>parallel</a:t>
            </a:r>
            <a:r>
              <a:rPr lang="en-US" sz="4800" dirty="0">
                <a:solidFill>
                  <a:srgbClr val="800000"/>
                </a:solidFill>
                <a:latin typeface="Bauhaus 93" pitchFamily="82" charset="0"/>
                <a:cs typeface="+mn-cs"/>
              </a:rPr>
              <a:t> </a:t>
            </a:r>
            <a:r>
              <a:rPr lang="en-US" sz="4000" dirty="0">
                <a:solidFill>
                  <a:srgbClr val="800000"/>
                </a:solidFill>
                <a:cs typeface="+mn-cs"/>
              </a:rPr>
              <a:t>circuit?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333399"/>
                </a:solidFill>
                <a:latin typeface="Comic Sans MS" pitchFamily="66" charset="0"/>
                <a:cs typeface="+mn-cs"/>
              </a:rPr>
              <a:t>has 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  <a:cs typeface="+mn-cs"/>
              </a:rPr>
              <a:t>multiple pathways for the current to flow. </a:t>
            </a:r>
            <a:endParaRPr lang="en-US" sz="2400" dirty="0" smtClean="0">
              <a:solidFill>
                <a:srgbClr val="333399"/>
              </a:solidFill>
              <a:latin typeface="Comic Sans MS" pitchFamily="66" charset="0"/>
              <a:cs typeface="+mn-cs"/>
            </a:endParaRP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333399"/>
                </a:solidFill>
                <a:latin typeface="Comic Sans MS" pitchFamily="66" charset="0"/>
                <a:cs typeface="+mn-cs"/>
              </a:rPr>
              <a:t>If 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  <a:cs typeface="+mn-cs"/>
              </a:rPr>
              <a:t>the circuit is broken the current may pass through other pathways and other devices will continue to work</a:t>
            </a:r>
            <a:r>
              <a:rPr lang="en-US" sz="2400" dirty="0">
                <a:latin typeface="Comic Sans MS" pitchFamily="66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steam-train-south-africa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 descr="22888647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50"/>
            <a:ext cx="47244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685800"/>
            <a:ext cx="3803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602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537325" y="2667000"/>
            <a:ext cx="731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Lamp 1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421563" y="2667000"/>
            <a:ext cx="73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Lamp 2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457950" y="1447800"/>
            <a:ext cx="811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Switch 1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342188" y="1447800"/>
            <a:ext cx="811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Switch 2</a:t>
            </a:r>
          </a:p>
        </p:txBody>
      </p:sp>
      <p:pic>
        <p:nvPicPr>
          <p:cNvPr id="1751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770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5562600" y="1066800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352800" y="1752600"/>
            <a:ext cx="533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838200" y="4114800"/>
            <a:ext cx="533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1371600" y="41910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>
              <a:spcBef>
                <a:spcPct val="20000"/>
              </a:spcBef>
              <a:defRPr/>
            </a:pPr>
            <a:endParaRPr lang="en-CA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3886200" y="18288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>
              <a:spcBef>
                <a:spcPct val="20000"/>
              </a:spcBef>
              <a:defRPr/>
            </a:pPr>
            <a:endParaRPr lang="en-CA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6019800" y="1143000"/>
            <a:ext cx="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>
              <a:spcBef>
                <a:spcPct val="20000"/>
              </a:spcBef>
              <a:defRPr/>
            </a:pPr>
            <a:endParaRPr lang="en-CA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7512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770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770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770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770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9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14815E-6 L 0.08333 8.14815E-6 L 0.08333 -0.93333 L -0.175 -0.93333 L -0.175 -0.52222 L -0.25 -0.51134 L -0.225 -0.48888 L -0.20834 -0.50022 L -0.24167 -0.50022 L -0.25834 -0.48888 L -0.25 -0.47777 L -0.23334 -0.47777 L -0.21667 -0.48888 L -0.23334 -0.48888 L -0.25834 -0.47777 L -0.25834 -0.45555 L -0.175 -0.45555 L -0.175 8.14815E-6 L -0.075 8.14815E-6 " pathEditMode="relative" ptsTypes="AAAAAAAAAAAAAAAAAAA">
                                      <p:cBhvr>
                                        <p:cTn id="18" dur="6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11666 -0.01111 L 0.10833 -0.15556 L 0.04166 -0.15556 L 0.025 -0.17778 L 0.05833 -0.18889 L 0.03333 -0.17778 L 0.025 -0.18889 L 0.03333 -0.21111 C 0.06389 -0.20209 0.07361 -0.20232 0.06163 -0.20232 L 0.03333 -0.2 L 0.03333 -0.22222 C 0.04461 -0.2338 0.03663 -0.22662 0.05173 -0.22662 L 0.075 -0.22222 C 0.06666 -0.21852 0.05868 -0.21343 0.05 -0.21111 C 0.04774 -0.21042 0.0434 -0.21343 0.0434 -0.21343 L 0.025 -0.22222 L 0.03333 -0.23334 L 0.10833 -0.24445 L 0.10833 -0.77778 L -0.16667 -0.77778 L -0.16667 -0.64445 L -0.25 -0.63334 L -0.25 -0.61111 L -0.21667 -0.6 L -0.20834 -0.62222 L -0.24167 -0.61111 L -0.25 -0.6 L -0.23334 -0.57778 L -0.2 -0.6 L -0.225 -0.6 L -0.25 -0.57778 L -0.20834 -0.57778 L -0.2 -0.58889 L -0.225 -0.58889 L -0.25 -0.56667 L -0.225 -0.55556 L -0.16667 -0.56667 L -0.15834 -0.01111 L -0.05834 -0.01111 " pathEditMode="relative" ptsTypes="AAAAAAAAfAAfAffAAAAAAAAAAAAAAAAAAAAAAAAA">
                                      <p:cBhvr>
                                        <p:cTn id="20" dur="5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8.14815E-6 L 0.08333 8.14815E-6 L 0.08333 -0.93333 L -0.175 -0.93333 L -0.175 -0.52222 L -0.25 -0.51134 L -0.225 -0.48888 L -0.20834 -0.50022 L -0.24167 -0.50022 L -0.25834 -0.48888 L -0.25 -0.47777 L -0.23334 -0.47777 L -0.21667 -0.48888 L -0.23334 -0.48888 L -0.25834 -0.47777 L -0.25834 -0.45555 L -0.175 -0.45555 L -0.175 8.14815E-6 L -0.075 8.14815E-6 " pathEditMode="relative" ptsTypes="AAAAAAAAAAAAAAAAAAA">
                                      <p:cBhvr>
                                        <p:cTn id="22" dur="6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1.85185E-6 L 0.11666 -0.01111 L 0.10833 -0.15556 L 0.04166 -0.15556 L 0.025 -0.17778 L 0.05833 -0.18889 L 0.03333 -0.17778 L 0.025 -0.18889 L 0.03333 -0.21111 C 0.06389 -0.20209 0.07361 -0.20232 0.06163 -0.20232 L 0.03333 -0.2 L 0.03333 -0.22222 C 0.04461 -0.2338 0.03663 -0.22662 0.05173 -0.22662 L 0.075 -0.22222 C 0.06666 -0.21852 0.05868 -0.21343 0.05 -0.21111 C 0.04774 -0.21042 0.0434 -0.21343 0.0434 -0.21343 L 0.025 -0.22222 L 0.03333 -0.23334 L 0.10833 -0.24445 L 0.10833 -0.77778 L -0.16667 -0.77778 L -0.16667 -0.64445 L -0.25 -0.63334 L -0.25 -0.61111 L -0.21667 -0.6 L -0.20834 -0.62222 L -0.24167 -0.61111 L -0.25 -0.6 L -0.23334 -0.57778 L -0.2 -0.6 L -0.225 -0.6 L -0.25 -0.57778 L -0.20834 -0.57778 L -0.2 -0.58889 L -0.225 -0.58889 L -0.25 -0.56667 L -0.225 -0.55556 L -0.16667 -0.56667 L -0.15834 -0.01111 L -0.05834 -0.01111 " pathEditMode="relative" ptsTypes="AAAAAAAAfAAfAffAAAAAAAAAAAAAAAAAAAAAAAAA">
                                      <p:cBhvr>
                                        <p:cTn id="24" dur="5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8.14815E-6 L 0.08333 8.14815E-6 L 0.08333 -0.93333 L -0.175 -0.93333 L -0.175 -0.52222 L -0.25 -0.51134 L -0.225 -0.48888 L -0.20834 -0.50022 L -0.24167 -0.50022 L -0.25834 -0.48888 L -0.25 -0.47777 L -0.23334 -0.47777 L -0.21667 -0.48888 L -0.23334 -0.48888 L -0.25834 -0.47777 L -0.25834 -0.45555 L -0.175 -0.45555 L -0.175 8.14815E-6 L -0.075 8.14815E-6 " pathEditMode="relative" ptsTypes="AAAAAAAAAAAAAAAAAAA">
                                      <p:cBhvr>
                                        <p:cTn id="26" dur="6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1.85185E-6 L 0.11666 -0.01111 L 0.10833 -0.15556 L 0.04166 -0.15556 L 0.025 -0.17778 L 0.05833 -0.18889 L 0.03333 -0.17778 L 0.025 -0.18889 L 0.03333 -0.21111 C 0.06389 -0.20209 0.07361 -0.20232 0.06163 -0.20232 L 0.03333 -0.2 L 0.03333 -0.22222 C 0.04461 -0.2338 0.03663 -0.22662 0.05173 -0.22662 L 0.075 -0.22222 C 0.06666 -0.21852 0.05868 -0.21343 0.05 -0.21111 C 0.04774 -0.21042 0.0434 -0.21343 0.0434 -0.21343 L 0.025 -0.22222 L 0.03333 -0.23334 L 0.10833 -0.24445 L 0.10833 -0.77778 L -0.16667 -0.77778 L -0.16667 -0.64445 L -0.25 -0.63334 L -0.25 -0.61111 L -0.21667 -0.6 L -0.20834 -0.62222 L -0.24167 -0.61111 L -0.25 -0.6 L -0.23334 -0.57778 L -0.2 -0.6 L -0.225 -0.6 L -0.25 -0.57778 L -0.20834 -0.57778 L -0.2 -0.58889 L -0.225 -0.58889 L -0.25 -0.56667 L -0.225 -0.55556 L -0.16667 -0.56667 L -0.15834 -0.01111 L -0.05834 -0.01111 " pathEditMode="relative" ptsTypes="AAAAAAAAfAAfAffAAAAAAAAAAAAAAAAAAAAAAAAA">
                                      <p:cBhvr>
                                        <p:cTn id="28" dur="5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8.14815E-6 L 0.08333 8.14815E-6 L 0.08333 -0.93333 L -0.175 -0.93333 L -0.175 -0.52222 L -0.25 -0.51134 L -0.225 -0.48888 L -0.20834 -0.50022 L -0.24167 -0.50022 L -0.25834 -0.48888 L -0.25 -0.47777 L -0.23334 -0.47777 L -0.21667 -0.48888 L -0.23334 -0.48888 L -0.25834 -0.47777 L -0.25834 -0.45555 L -0.175 -0.45555 L -0.175 8.14815E-6 L -0.075 8.14815E-6 " pathEditMode="relative" ptsTypes="AAAAAAAAAAAAAAAAAAA">
                                      <p:cBhvr>
                                        <p:cTn id="30" dur="6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1.85185E-6 L 0.11666 -0.01111 L 0.10833 -0.15556 L 0.04166 -0.15556 L 0.025 -0.17778 L 0.05833 -0.18889 L 0.03333 -0.17778 L 0.025 -0.18889 L 0.03333 -0.21111 C 0.06389 -0.20209 0.07361 -0.20232 0.06163 -0.20232 L 0.03333 -0.2 L 0.03333 -0.22222 C 0.04461 -0.2338 0.03663 -0.22662 0.05173 -0.22662 L 0.075 -0.22222 C 0.06666 -0.21852 0.05868 -0.21343 0.05 -0.21111 C 0.04774 -0.21042 0.0434 -0.21343 0.0434 -0.21343 L 0.025 -0.22222 L 0.03333 -0.23334 L 0.10833 -0.24445 L 0.10833 -0.77778 L -0.16667 -0.77778 L -0.16667 -0.64445 L -0.25 -0.63334 L -0.25 -0.61111 L -0.21667 -0.6 L -0.20834 -0.62222 L -0.24167 -0.61111 L -0.25 -0.6 L -0.23334 -0.57778 L -0.2 -0.6 L -0.225 -0.6 L -0.25 -0.57778 L -0.20834 -0.57778 L -0.2 -0.58889 L -0.225 -0.58889 L -0.25 -0.56667 L -0.225 -0.55556 L -0.16667 -0.56667 L -0.15834 -0.01111 L -0.05834 -0.01111 " pathEditMode="relative" ptsTypes="AAAAAAAAfAAfAffAAAAAAAAAAAAAAAAAAAAAAAAA">
                                      <p:cBhvr>
                                        <p:cTn id="32" dur="50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8.14815E-6 L 0.08333 8.14815E-6 L 0.08333 -0.93333 L -0.175 -0.93333 L -0.175 -0.52222 L -0.25 -0.51134 L -0.225 -0.48888 L -0.20834 -0.50022 L -0.24167 -0.50022 L -0.25834 -0.48888 L -0.25 -0.47777 L -0.23334 -0.47777 L -0.21667 -0.48888 L -0.23334 -0.48888 L -0.25834 -0.47777 L -0.25834 -0.45555 L -0.175 -0.45555 L -0.175 8.14815E-6 L -0.075 8.14815E-6 " pathEditMode="relative" ptsTypes="AAAAAAAAAAAAAAAAAAA">
                                      <p:cBhvr>
                                        <p:cTn id="34" dur="60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-1.85185E-6 L 0.11666 -0.01111 L 0.10833 -0.15556 L 0.04166 -0.15556 L 0.025 -0.17778 L 0.05833 -0.18889 L 0.03333 -0.17778 L 0.025 -0.18889 L 0.03333 -0.21111 C 0.06389 -0.20209 0.07361 -0.20232 0.06163 -0.20232 L 0.03333 -0.2 L 0.03333 -0.22222 C 0.04461 -0.2338 0.03663 -0.22662 0.05173 -0.22662 L 0.075 -0.22222 C 0.06666 -0.21852 0.05868 -0.21343 0.05 -0.21111 C 0.04774 -0.21042 0.0434 -0.21343 0.0434 -0.21343 L 0.025 -0.22222 L 0.03333 -0.23334 L 0.10833 -0.24445 L 0.10833 -0.77778 L -0.16667 -0.77778 L -0.16667 -0.64445 L -0.25 -0.63334 L -0.25 -0.61111 L -0.21667 -0.6 L -0.20834 -0.62222 L -0.24167 -0.61111 L -0.25 -0.6 L -0.23334 -0.57778 L -0.2 -0.6 L -0.225 -0.6 L -0.25 -0.57778 L -0.20834 -0.57778 L -0.2 -0.58889 L -0.225 -0.58889 L -0.25 -0.56667 L -0.225 -0.55556 L -0.16667 -0.56667 L -0.15834 -0.01111 L -0.05834 -0.01111 " pathEditMode="relative" ptsTypes="AAAAAAAAfAAfAffAAAAAAAAAAAAAAAAAAAAAAAAA">
                                      <p:cBhvr>
                                        <p:cTn id="36" dur="50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3863" y="1844675"/>
            <a:ext cx="5084762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2600">
                <a:solidFill>
                  <a:srgbClr val="008000"/>
                </a:solidFill>
                <a:latin typeface="Comic Sans MS" panose="030F0702030302020204" pitchFamily="66" charset="0"/>
              </a:rPr>
              <a:t>A </a:t>
            </a:r>
            <a:r>
              <a:rPr lang="en-US" altLang="en-US" sz="2600" b="1">
                <a:solidFill>
                  <a:srgbClr val="008000"/>
                </a:solidFill>
                <a:latin typeface="Comic Sans MS" panose="030F0702030302020204" pitchFamily="66" charset="0"/>
              </a:rPr>
              <a:t>closed circuit</a:t>
            </a:r>
            <a:r>
              <a:rPr lang="en-US" altLang="en-US" sz="2600">
                <a:solidFill>
                  <a:srgbClr val="008000"/>
                </a:solidFill>
                <a:latin typeface="Comic Sans MS" panose="030F0702030302020204" pitchFamily="66" charset="0"/>
              </a:rPr>
              <a:t> is one in which the pathway of the electrical current is complete and unbroken.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endParaRPr lang="en-US" altLang="en-US" sz="260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2600">
                <a:solidFill>
                  <a:srgbClr val="333399"/>
                </a:solidFill>
                <a:latin typeface="Comic Sans MS" panose="030F0702030302020204" pitchFamily="66" charset="0"/>
              </a:rPr>
              <a:t>An </a:t>
            </a:r>
            <a:r>
              <a:rPr lang="en-US" altLang="en-US" sz="2600" b="1">
                <a:solidFill>
                  <a:srgbClr val="333399"/>
                </a:solidFill>
                <a:latin typeface="Comic Sans MS" panose="030F0702030302020204" pitchFamily="66" charset="0"/>
              </a:rPr>
              <a:t>open circuit</a:t>
            </a:r>
            <a:r>
              <a:rPr lang="en-US" altLang="en-US" sz="2600">
                <a:solidFill>
                  <a:srgbClr val="333399"/>
                </a:solidFill>
                <a:latin typeface="Comic Sans MS" panose="030F0702030302020204" pitchFamily="66" charset="0"/>
              </a:rPr>
              <a:t> is one in which the pathway of the electrical current is broken. A switch is a device in the circuit in which the circuit can be closed (turned on) or open (turned off).</a:t>
            </a:r>
          </a:p>
        </p:txBody>
      </p:sp>
      <p:pic>
        <p:nvPicPr>
          <p:cNvPr id="63491" name="Picture 6" descr="switch 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681163"/>
            <a:ext cx="3116262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800000"/>
                </a:solidFill>
              </a:rPr>
              <a:t>What is the difference between an </a:t>
            </a:r>
            <a:r>
              <a:rPr lang="en-US" b="1" dirty="0" smtClean="0">
                <a:solidFill>
                  <a:srgbClr val="800000"/>
                </a:solidFill>
                <a:latin typeface="Curlz MT" pitchFamily="82" charset="0"/>
              </a:rPr>
              <a:t>open circuit</a:t>
            </a:r>
            <a:r>
              <a:rPr lang="en-US" b="1" dirty="0" smtClean="0">
                <a:solidFill>
                  <a:srgbClr val="800000"/>
                </a:solidFill>
              </a:rPr>
              <a:t> and a </a:t>
            </a:r>
            <a:r>
              <a:rPr lang="en-US" b="1" dirty="0" smtClean="0">
                <a:solidFill>
                  <a:srgbClr val="800000"/>
                </a:solidFill>
                <a:latin typeface="Curlz MT" pitchFamily="82" charset="0"/>
              </a:rPr>
              <a:t>closed circuit</a:t>
            </a:r>
            <a:r>
              <a:rPr lang="en-US" b="1" dirty="0" smtClean="0">
                <a:solidFill>
                  <a:srgbClr val="800000"/>
                </a:solidFill>
              </a:rPr>
              <a:t>?</a:t>
            </a:r>
            <a:endParaRPr lang="en-CA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4175" y="336550"/>
            <a:ext cx="8424863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3399"/>
                </a:solidFill>
                <a:latin typeface="Arial" panose="020B0604020202020204" pitchFamily="34" charset="0"/>
              </a:rPr>
              <a:t>How is household wiring arranged?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800000"/>
                </a:solidFill>
                <a:latin typeface="Arial" panose="020B0604020202020204" pitchFamily="34" charset="0"/>
              </a:rPr>
              <a:t>Most household wiring is logically designed with a combination of parallel circuits. Electrical energy enters the home usually at a </a:t>
            </a:r>
            <a:r>
              <a:rPr lang="en-US" altLang="en-US" sz="2800" b="1">
                <a:solidFill>
                  <a:srgbClr val="800000"/>
                </a:solidFill>
                <a:latin typeface="Arial" panose="020B0604020202020204" pitchFamily="34" charset="0"/>
              </a:rPr>
              <a:t>breaker box</a:t>
            </a:r>
            <a:r>
              <a:rPr lang="en-US" altLang="en-US" sz="2800">
                <a:solidFill>
                  <a:srgbClr val="800000"/>
                </a:solidFill>
                <a:latin typeface="Arial" panose="020B0604020202020204" pitchFamily="34" charset="0"/>
              </a:rPr>
              <a:t> or </a:t>
            </a:r>
            <a:r>
              <a:rPr lang="en-US" altLang="en-US" sz="2800" b="1">
                <a:solidFill>
                  <a:srgbClr val="800000"/>
                </a:solidFill>
                <a:latin typeface="Arial" panose="020B0604020202020204" pitchFamily="34" charset="0"/>
              </a:rPr>
              <a:t>fuse box</a:t>
            </a:r>
            <a:r>
              <a:rPr lang="en-US" altLang="en-US" sz="2800">
                <a:solidFill>
                  <a:srgbClr val="800000"/>
                </a:solidFill>
                <a:latin typeface="Arial" panose="020B0604020202020204" pitchFamily="34" charset="0"/>
              </a:rPr>
              <a:t> and distributes the electricity through multiple circuits. A </a:t>
            </a:r>
            <a:r>
              <a:rPr lang="en-US" altLang="en-US" sz="2800" b="1">
                <a:solidFill>
                  <a:srgbClr val="800000"/>
                </a:solidFill>
                <a:latin typeface="Arial" panose="020B0604020202020204" pitchFamily="34" charset="0"/>
              </a:rPr>
              <a:t>breaker box</a:t>
            </a:r>
            <a:r>
              <a:rPr lang="en-US" altLang="en-US" sz="2800">
                <a:solidFill>
                  <a:srgbClr val="800000"/>
                </a:solidFill>
                <a:latin typeface="Arial" panose="020B0604020202020204" pitchFamily="34" charset="0"/>
              </a:rPr>
              <a:t> or </a:t>
            </a:r>
            <a:r>
              <a:rPr lang="en-US" altLang="en-US" sz="2800" b="1">
                <a:solidFill>
                  <a:srgbClr val="800000"/>
                </a:solidFill>
                <a:latin typeface="Arial" panose="020B0604020202020204" pitchFamily="34" charset="0"/>
              </a:rPr>
              <a:t>fuse box</a:t>
            </a:r>
            <a:r>
              <a:rPr lang="en-US" altLang="en-US" sz="2800">
                <a:solidFill>
                  <a:srgbClr val="800000"/>
                </a:solidFill>
                <a:latin typeface="Arial" panose="020B0604020202020204" pitchFamily="34" charset="0"/>
              </a:rPr>
              <a:t> is a safety feature which will open.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617913"/>
            <a:ext cx="54864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798888"/>
            <a:ext cx="35052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8888" y="1600200"/>
            <a:ext cx="6769496" cy="4530725"/>
          </a:xfrm>
        </p:spPr>
        <p:txBody>
          <a:bodyPr/>
          <a:lstStyle/>
          <a:p>
            <a:r>
              <a:rPr lang="en-CA" dirty="0" smtClean="0"/>
              <a:t> A </a:t>
            </a:r>
            <a:r>
              <a:rPr lang="en-CA" dirty="0" err="1" smtClean="0"/>
              <a:t>Dercho</a:t>
            </a:r>
            <a:endParaRPr lang="en-CA" dirty="0" smtClean="0"/>
          </a:p>
          <a:p>
            <a:r>
              <a:rPr lang="en-CA" dirty="0"/>
              <a:t> </a:t>
            </a:r>
            <a:r>
              <a:rPr lang="en-CA" dirty="0" smtClean="0"/>
              <a:t>Investigating Science 9 -Pearson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90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CC0000"/>
                </a:solidFill>
                <a:latin typeface="Arial" panose="020B0604020202020204" pitchFamily="34" charset="0"/>
              </a:rPr>
              <a:t>What is the difference between </a:t>
            </a:r>
            <a:r>
              <a:rPr lang="en-US" altLang="en-US" sz="3600">
                <a:solidFill>
                  <a:srgbClr val="CC0000"/>
                </a:solidFill>
                <a:latin typeface="Jokerman" panose="04090605060D06020702" pitchFamily="82" charset="0"/>
              </a:rPr>
              <a:t>static</a:t>
            </a:r>
            <a:r>
              <a:rPr lang="en-US" altLang="en-US" sz="36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>
                <a:solidFill>
                  <a:srgbClr val="CC0000"/>
                </a:solidFill>
                <a:latin typeface="Jokerman" panose="04090605060D06020702" pitchFamily="82" charset="0"/>
              </a:rPr>
              <a:t>electricity</a:t>
            </a:r>
            <a:r>
              <a:rPr lang="en-US" altLang="en-US" sz="3600">
                <a:solidFill>
                  <a:srgbClr val="CC0000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3200">
                <a:solidFill>
                  <a:srgbClr val="CC0000"/>
                </a:solidFill>
                <a:latin typeface="Ravie" panose="04040805050809020602" pitchFamily="82" charset="0"/>
              </a:rPr>
              <a:t>current</a:t>
            </a:r>
            <a:r>
              <a:rPr lang="en-US" altLang="en-US" sz="32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>
                <a:solidFill>
                  <a:srgbClr val="CC0000"/>
                </a:solidFill>
                <a:latin typeface="Ravie" panose="04040805050809020602" pitchFamily="82" charset="0"/>
              </a:rPr>
              <a:t>electricity</a:t>
            </a:r>
            <a:r>
              <a:rPr lang="en-US" altLang="en-US" sz="3200">
                <a:solidFill>
                  <a:srgbClr val="CC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800000"/>
                </a:solidFill>
                <a:latin typeface="Arial" panose="020B0604020202020204" pitchFamily="34" charset="0"/>
              </a:rPr>
              <a:t>Static electricity is stationary or collects on the surface of an object, whereas current electricity is flowing very rapidly through a conductor.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333399"/>
                </a:solidFill>
                <a:latin typeface="Arial" panose="020B0604020202020204" pitchFamily="34" charset="0"/>
              </a:rPr>
              <a:t>The flow of electricity in current electricity has electrical pressure or voltage. Electric charges flow from an area of high voltage to an area of low voltage.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59436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172200" y="4435475"/>
            <a:ext cx="2971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8000"/>
                </a:solidFill>
                <a:latin typeface="Arial" panose="020B0604020202020204" pitchFamily="34" charset="0"/>
              </a:rPr>
              <a:t>Water pressure and voltage behave in similar ways.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Comic Sans MS" panose="030F0702030302020204" pitchFamily="66" charset="0"/>
              </a:rPr>
              <a:t>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 flow of charges in a circuit is called current. Current (I) is measured in Amperes or Amps (A).</a:t>
            </a:r>
          </a:p>
          <a:p>
            <a:pPr>
              <a:buFont typeface="Arial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1239">
            <a:off x="42672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7541">
            <a:off x="18288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1239">
            <a:off x="18288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1239">
            <a:off x="-5334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1239">
            <a:off x="-533400" y="403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6200" y="0"/>
            <a:ext cx="8991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Electricity - electrons moving through a metal wire.</a:t>
            </a:r>
            <a:endParaRPr lang="en-US" altLang="en-US" sz="36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46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91 0.15376 C -0.11684 0.10959 -0.1066 0.06566 -0.08577 0.03745 C -0.06493 0.00925 -0.02795 -0.01318 -0.00157 -0.01526 C 0.02482 -0.01734 0.05347 0.00277 0.07309 0.02474 C 0.09271 0.0467 0.10573 0.08578 0.1158 0.11584 C 0.12586 0.14589 0.12586 0.17572 0.13333 0.20462 C 0.1408 0.23352 0.14618 0.26682 0.16024 0.28902 C 0.1743 0.31121 0.19687 0.32855 0.21753 0.3378 C 0.23819 0.34705 0.26441 0.34936 0.2842 0.34404 C 0.30399 0.33873 0.3217 0.32324 0.33646 0.30589 C 0.35121 0.28855 0.36319 0.26312 0.37309 0.24046 C 0.38298 0.2178 0.38871 0.19214 0.39531 0.17063 C 0.40191 0.14913 0.40347 0.13503 0.41267 0.11144 C 0.42187 0.08786 0.43593 0.0474 0.45069 0.02913 C 0.46562 0.01087 0.48732 0.00647 0.50156 0.00162 C 0.5158 -0.00324 0.52448 -0.00231 0.53628 -0.00046 C 0.54843 0.00139 0.55937 0.00231 0.57309 0.01225 C 0.5868 0.02219 0.60607 0.04 0.61909 0.05873 C 0.63211 0.07745 0.64271 0.10034 0.65086 0.12416 C 0.65902 0.14797 0.66007 0.17549 0.66823 0.20231 C 0.67639 0.22913 0.68489 0.2615 0.7 0.28485 C 0.7151 0.30821 0.73698 0.33248 0.75868 0.34196 C 0.78038 0.35144 0.80989 0.34751 0.83021 0.34196 C 0.85052 0.33641 0.86423 0.32832 0.8809 0.30821 C 0.89757 0.28809 0.91562 0.25364 0.93021 0.2215 C 0.94479 0.18936 0.96198 0.13341 0.96823 0.11584 " pathEditMode="relative" ptsTypes="aaaaaaaaaaaaaaaaaaaaaaaaaA">
                                      <p:cBhvr>
                                        <p:cTn id="6" dur="12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2691 0.15376 C -0.11684 0.10959 -0.1066 0.06566 -0.08577 0.03745 C -0.06493 0.00925 -0.02795 -0.01318 -0.00157 -0.01526 C 0.02482 -0.01734 0.05347 0.00277 0.07309 0.02474 C 0.09271 0.0467 0.10573 0.08578 0.1158 0.11584 C 0.12586 0.14589 0.12586 0.17572 0.13333 0.20462 C 0.1408 0.23352 0.14618 0.26682 0.16024 0.28902 C 0.1743 0.31121 0.19687 0.32855 0.21753 0.3378 C 0.23819 0.34705 0.26441 0.34936 0.2842 0.34404 C 0.30399 0.33873 0.3217 0.32324 0.33646 0.30589 C 0.35121 0.28855 0.36319 0.26312 0.37309 0.24046 C 0.38298 0.2178 0.38871 0.19214 0.39531 0.17063 C 0.40191 0.14913 0.40347 0.13503 0.41267 0.11144 C 0.42187 0.08786 0.43593 0.0474 0.45069 0.02913 C 0.46562 0.01087 0.48732 0.00647 0.50156 0.00162 C 0.5158 -0.00324 0.52448 -0.00231 0.53628 -0.00046 C 0.54843 0.00139 0.55937 0.00231 0.57309 0.01225 C 0.5868 0.02219 0.60607 0.04 0.61909 0.05873 C 0.63211 0.07745 0.64271 0.10034 0.65086 0.12416 C 0.65902 0.14797 0.66007 0.17549 0.66823 0.20231 C 0.67639 0.22913 0.68489 0.2615 0.7 0.28485 C 0.7151 0.30821 0.73698 0.33248 0.75868 0.34196 C 0.78038 0.35144 0.80989 0.34751 0.83021 0.34196 C 0.85052 0.33641 0.86423 0.32832 0.8809 0.30821 C 0.89757 0.28809 0.91562 0.25364 0.93021 0.2215 C 0.94479 0.18936 0.96198 0.13341 0.96823 0.11584 " pathEditMode="relative" ptsTypes="aaaaaaaaaaaaaaaaaaaaaaaaaA">
                                      <p:cBhvr>
                                        <p:cTn id="8" dur="10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88"/>
            <a:ext cx="91440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484313"/>
            <a:ext cx="90614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730250" y="692150"/>
            <a:ext cx="76327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rgbClr val="FF9933"/>
                </a:solidFill>
                <a:latin typeface="Jokerman" panose="04090605060D06020702" pitchFamily="82" charset="0"/>
              </a:rPr>
              <a:t>Direct current</a:t>
            </a:r>
            <a:r>
              <a:rPr lang="en-US" altLang="en-US" sz="4000" b="1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versus </a:t>
            </a:r>
          </a:p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rgbClr val="FF9933"/>
                </a:solidFill>
                <a:latin typeface="Jokerman" panose="04090605060D06020702" pitchFamily="82" charset="0"/>
              </a:rPr>
              <a:t>alternating current</a:t>
            </a:r>
            <a:r>
              <a:rPr lang="en-US" altLang="en-US" sz="4000" b="1">
                <a:latin typeface="Arial" panose="020B0604020202020204" pitchFamily="34" charset="0"/>
              </a:rPr>
              <a:t>  </a:t>
            </a:r>
          </a:p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endParaRPr lang="en-US" altLang="en-US" sz="4000">
              <a:latin typeface="Jokerman" panose="04090605060D06020702" pitchFamily="82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4000">
                <a:latin typeface="Jokerman" panose="04090605060D06020702" pitchFamily="82" charset="0"/>
              </a:rPr>
              <a:t>AC</a:t>
            </a:r>
            <a:r>
              <a:rPr lang="en-US" altLang="en-US" sz="4000">
                <a:latin typeface="Arial" panose="020B0604020202020204" pitchFamily="34" charset="0"/>
              </a:rPr>
              <a:t> vs </a:t>
            </a:r>
            <a:r>
              <a:rPr lang="en-US" altLang="en-US" sz="4000">
                <a:latin typeface="Jokerman" panose="04090605060D06020702" pitchFamily="82" charset="0"/>
              </a:rPr>
              <a:t>DC</a:t>
            </a:r>
            <a:r>
              <a:rPr lang="en-US" altLang="en-US" sz="4000">
                <a:latin typeface="Arial" panose="020B0604020202020204" pitchFamily="34" charset="0"/>
              </a:rPr>
              <a:t>: </a:t>
            </a:r>
          </a:p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4000">
                <a:latin typeface="Arial" panose="020B0604020202020204" pitchFamily="34" charset="0"/>
              </a:rPr>
              <a:t>What’s the difference?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837</Words>
  <Application>Microsoft Office PowerPoint</Application>
  <PresentationFormat>On-screen Show (4:3)</PresentationFormat>
  <Paragraphs>131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Office Theme</vt:lpstr>
      <vt:lpstr>Expedition</vt:lpstr>
      <vt:lpstr>1_Office Theme</vt:lpstr>
      <vt:lpstr>2_Office Theme</vt:lpstr>
      <vt:lpstr>3_Office Theme</vt:lpstr>
      <vt:lpstr>PowerPoint Presentation</vt:lpstr>
      <vt:lpstr>Current Electricity</vt:lpstr>
      <vt:lpstr>PowerPoint Presentation</vt:lpstr>
      <vt:lpstr>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Electricity</vt:lpstr>
      <vt:lpstr>PowerPoint Presentation</vt:lpstr>
      <vt:lpstr>Voltage (Potential Difference)</vt:lpstr>
      <vt:lpstr>Electrochemical Cells</vt:lpstr>
      <vt:lpstr>2 Types of Electrochemical Cells</vt:lpstr>
      <vt:lpstr>2 Types of Electrochemical Cells</vt:lpstr>
      <vt:lpstr>PowerPoint Presentation</vt:lpstr>
      <vt:lpstr>PowerPoint Presentation</vt:lpstr>
      <vt:lpstr>PowerPoint Presentation</vt:lpstr>
      <vt:lpstr>What are electric circuits?</vt:lpstr>
      <vt:lpstr>Drawing Circuit Diagrams</vt:lpstr>
      <vt:lpstr>Drawing Circuit Diagrams RULES</vt:lpstr>
      <vt:lpstr>PowerPoint Presentation</vt:lpstr>
      <vt:lpstr>PowerPoint Presentation</vt:lpstr>
      <vt:lpstr>PowerPoint Presentation</vt:lpstr>
      <vt:lpstr>What is the difference between an open circuit and a closed circuit?</vt:lpstr>
      <vt:lpstr>PowerPoint Presentation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Electricity</dc:title>
  <dc:creator>Owner</dc:creator>
  <cp:lastModifiedBy>WRDSB</cp:lastModifiedBy>
  <cp:revision>22</cp:revision>
  <cp:lastPrinted>2010-12-07T14:47:32Z</cp:lastPrinted>
  <dcterms:created xsi:type="dcterms:W3CDTF">2010-12-07T13:21:53Z</dcterms:created>
  <dcterms:modified xsi:type="dcterms:W3CDTF">2015-04-08T14:02:52Z</dcterms:modified>
</cp:coreProperties>
</file>