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3945-0EE8-402D-BC1B-B485FBD84DC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3C03-B4DB-4FD3-B3B3-51351C39B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Classifying Matter Worksheet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Kool</a:t>
            </a:r>
            <a:r>
              <a:rPr lang="en-US" dirty="0" smtClean="0"/>
              <a:t> Aid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 </a:t>
            </a:r>
          </a:p>
          <a:p>
            <a:endParaRPr lang="en-US" dirty="0"/>
          </a:p>
        </p:txBody>
      </p:sp>
      <p:pic>
        <p:nvPicPr>
          <p:cNvPr id="22530" name="Picture 2" descr="http://homeprosgroup.com/wp-content/uploads/2010/06/kool-aid-stain-on-car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810000" cy="3438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Salt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Compound</a:t>
            </a:r>
          </a:p>
          <a:p>
            <a:r>
              <a:rPr lang="en-US" dirty="0" smtClean="0"/>
              <a:t>Sodium by itself deadly</a:t>
            </a:r>
          </a:p>
          <a:p>
            <a:r>
              <a:rPr lang="en-US" dirty="0" smtClean="0"/>
              <a:t>Chlorine by itself deadly</a:t>
            </a:r>
          </a:p>
          <a:p>
            <a:r>
              <a:rPr lang="en-US" dirty="0" smtClean="0"/>
              <a:t>Together table salt </a:t>
            </a:r>
            <a:endParaRPr lang="en-US" dirty="0"/>
          </a:p>
        </p:txBody>
      </p:sp>
      <p:pic>
        <p:nvPicPr>
          <p:cNvPr id="23554" name="Picture 2" descr="http://www.buzzle.com/img/articleImages/282637-111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2505075" cy="3333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Steel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smtClean="0"/>
              <a:t>Solution</a:t>
            </a:r>
            <a:endParaRPr lang="en-US" dirty="0"/>
          </a:p>
        </p:txBody>
      </p:sp>
      <p:pic>
        <p:nvPicPr>
          <p:cNvPr id="24578" name="Picture 2" descr="http://www.acegrinding.com/images/stainless_steel_r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429000" cy="3429001"/>
          </a:xfrm>
          <a:prstGeom prst="rect">
            <a:avLst/>
          </a:prstGeom>
          <a:noFill/>
        </p:spPr>
      </p:pic>
      <p:pic>
        <p:nvPicPr>
          <p:cNvPr id="24580" name="Picture 4" descr="http://t1.gstatic.com/images?q=tbn:ANd9GcSx4HNNpqK_8SAfL86JfNr4qk4wflLtHO9cqXbO_-SwG4nx531s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679792" cy="4078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chocolate with </a:t>
            </a:r>
            <a:r>
              <a:rPr lang="en-US" dirty="0" err="1" smtClean="0"/>
              <a:t>marshmellows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Mechanical Mixture</a:t>
            </a:r>
            <a:endParaRPr lang="en-US" dirty="0"/>
          </a:p>
        </p:txBody>
      </p:sp>
      <p:pic>
        <p:nvPicPr>
          <p:cNvPr id="25602" name="Picture 2" descr="http://farm4.static.flickr.com/3527/3231652357_8139ee41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2523753" cy="3759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Nickel (Ni)</a:t>
            </a:r>
          </a:p>
          <a:p>
            <a:endParaRPr lang="en-US" dirty="0"/>
          </a:p>
          <a:p>
            <a:r>
              <a:rPr lang="en-US" dirty="0" smtClean="0"/>
              <a:t>Element</a:t>
            </a:r>
            <a:endParaRPr lang="en-US" dirty="0"/>
          </a:p>
        </p:txBody>
      </p:sp>
      <p:pic>
        <p:nvPicPr>
          <p:cNvPr id="26626" name="Picture 2" descr="http://www.canadiangeographic.ca/atlas/Images/Glossary/Nic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333750" cy="2543175"/>
          </a:xfrm>
          <a:prstGeom prst="rect">
            <a:avLst/>
          </a:prstGeom>
          <a:noFill/>
        </p:spPr>
      </p:pic>
      <p:pic>
        <p:nvPicPr>
          <p:cNvPr id="26628" name="Picture 4" descr="http://www.nickelinstitute.org/multimedia/nickel_and_its_uses/about_nickel/nickel_produ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4286250" cy="291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Methane gas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Compound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Methane gas comes from all sorts of sources including wetlands, rice paddies, cow tummies, coal mines, garbage dumps and even termites</a:t>
            </a:r>
            <a:endParaRPr lang="en-US" dirty="0"/>
          </a:p>
        </p:txBody>
      </p:sp>
      <p:pic>
        <p:nvPicPr>
          <p:cNvPr id="27650" name="Picture 2" descr="http://rlv.zcache.com/methane_gas_is_bad_sticker-p217334097687413751qjcl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585864" cy="2585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28674" name="Picture 2" descr="http://cuppers.ca/Cuppers/includes/templates/Cuppers_Template/images/pouring_a_fresh_cup_of_brewed_coffee_isol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2482230" cy="37167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 (Ag)</a:t>
            </a:r>
          </a:p>
          <a:p>
            <a:endParaRPr lang="en-US" dirty="0"/>
          </a:p>
          <a:p>
            <a:r>
              <a:rPr lang="en-US" dirty="0" smtClean="0"/>
              <a:t>Element </a:t>
            </a:r>
            <a:endParaRPr lang="en-US" dirty="0"/>
          </a:p>
        </p:txBody>
      </p:sp>
      <p:pic>
        <p:nvPicPr>
          <p:cNvPr id="29698" name="Picture 2" descr="http://www.thunderhealing.org/rock/sil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627784" cy="1970839"/>
          </a:xfrm>
          <a:prstGeom prst="rect">
            <a:avLst/>
          </a:prstGeom>
          <a:noFill/>
        </p:spPr>
      </p:pic>
      <p:pic>
        <p:nvPicPr>
          <p:cNvPr id="29700" name="Picture 4" descr="http://www.piercemattiepublicrelations.com/jewelrypr/Sil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2857500" cy="2857500"/>
          </a:xfrm>
          <a:prstGeom prst="rect">
            <a:avLst/>
          </a:prstGeom>
          <a:noFill/>
        </p:spPr>
      </p:pic>
      <p:pic>
        <p:nvPicPr>
          <p:cNvPr id="29702" name="Picture 6" descr="http://curatorandcollector.com/wp-content/uploads/2010/03/2010-Winter-Olympics-silver-medal-reve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3212976"/>
            <a:ext cx="260985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Ethanol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O)</a:t>
            </a:r>
          </a:p>
          <a:p>
            <a:endParaRPr lang="en-US" dirty="0"/>
          </a:p>
          <a:p>
            <a:r>
              <a:rPr lang="en-US" dirty="0" smtClean="0"/>
              <a:t>Compound</a:t>
            </a:r>
            <a:endParaRPr lang="en-US" dirty="0"/>
          </a:p>
        </p:txBody>
      </p:sp>
      <p:pic>
        <p:nvPicPr>
          <p:cNvPr id="30722" name="Picture 2" descr="http://www.alternative-energy-fuels.com/wp-content/uploads/2008/08/corn-ethan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140968"/>
            <a:ext cx="5715000" cy="3571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Vegetable soup</a:t>
            </a:r>
          </a:p>
          <a:p>
            <a:endParaRPr lang="en-US" dirty="0"/>
          </a:p>
          <a:p>
            <a:r>
              <a:rPr lang="en-US" dirty="0" smtClean="0"/>
              <a:t>Mechanical Mixture</a:t>
            </a:r>
            <a:endParaRPr lang="en-US" dirty="0"/>
          </a:p>
        </p:txBody>
      </p:sp>
      <p:pic>
        <p:nvPicPr>
          <p:cNvPr id="31746" name="Picture 2" descr="http://t3.gstatic.com/images?q=tbn:ANd9GcS_pFQlBZsDUx2xZ7ZHjvqwS54M8ZSesU1G447450srt7Punm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011" y="2996952"/>
            <a:ext cx="3908990" cy="29279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 metal (Na)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Element –pure substance that cannot be broken down by chemical means</a:t>
            </a:r>
            <a:endParaRPr lang="en-US" dirty="0"/>
          </a:p>
        </p:txBody>
      </p:sp>
      <p:pic>
        <p:nvPicPr>
          <p:cNvPr id="1026" name="Picture 2" descr="http://www.fq.uh.cu/dpto/qf/uclv/webelements/elements/media/element-pics/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Cheerios with Milk</a:t>
            </a:r>
          </a:p>
          <a:p>
            <a:r>
              <a:rPr lang="en-US" dirty="0" smtClean="0"/>
              <a:t>Mechanical Mixture</a:t>
            </a:r>
            <a:endParaRPr lang="en-US" dirty="0"/>
          </a:p>
        </p:txBody>
      </p:sp>
      <p:pic>
        <p:nvPicPr>
          <p:cNvPr id="32770" name="Picture 2" descr="http://rhapsodyinbooks.files.wordpress.com/2010/08/chee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(Au)</a:t>
            </a:r>
          </a:p>
          <a:p>
            <a:r>
              <a:rPr lang="en-US" dirty="0" smtClean="0"/>
              <a:t>Element</a:t>
            </a:r>
            <a:endParaRPr lang="en-US" dirty="0"/>
          </a:p>
        </p:txBody>
      </p:sp>
      <p:pic>
        <p:nvPicPr>
          <p:cNvPr id="33796" name="Picture 4" descr="http://www.open2.net/blogs/media/blogs/39197167_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4788532" cy="4104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Homogeneous Solution</a:t>
            </a:r>
          </a:p>
          <a:p>
            <a:pPr lvl="1"/>
            <a:r>
              <a:rPr lang="en-US" dirty="0" smtClean="0"/>
              <a:t>composed of two substances. A solute is dissolved in another substance, known as a solvent. The solvent does the dissolving</a:t>
            </a:r>
            <a:endParaRPr lang="en-US" dirty="0"/>
          </a:p>
        </p:txBody>
      </p:sp>
      <p:pic>
        <p:nvPicPr>
          <p:cNvPr id="6146" name="Picture 2" descr="http://t2.gstatic.com/images?q=tbn:ANd9GcSAUMPJR9ohTPWjdkxYlkJhmvVNztTicZpLPC9B7A2iJGfhorQz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252" y="1700808"/>
            <a:ext cx="3246260" cy="216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Oxygen gas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Element – one type and a pure substance that can not be broken down further using chemical means</a:t>
            </a:r>
          </a:p>
          <a:p>
            <a:r>
              <a:rPr lang="en-US" dirty="0" smtClean="0"/>
              <a:t>Molecule consists of two or more atoms of the same element</a:t>
            </a:r>
            <a:endParaRPr lang="en-US" dirty="0"/>
          </a:p>
        </p:txBody>
      </p:sp>
      <p:pic>
        <p:nvPicPr>
          <p:cNvPr id="16386" name="Picture 2" descr="http://www.adrian.edu/chemistry/th/Somelinks/Spages/rrondo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095253" cy="2795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Fruit Salad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Heterogeneous </a:t>
            </a:r>
          </a:p>
          <a:p>
            <a:pPr lvl="1"/>
            <a:r>
              <a:rPr lang="en-US" dirty="0" smtClean="0"/>
              <a:t>mechanical mixture</a:t>
            </a:r>
          </a:p>
          <a:p>
            <a:pPr lvl="2"/>
            <a:r>
              <a:rPr lang="en-US" dirty="0"/>
              <a:t>combination of two or more substances that, no matter how hard you stir or mix, don't change- they stay as two separate substances, sitting beside each other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pic>
        <p:nvPicPr>
          <p:cNvPr id="17410" name="Picture 2" descr="http://www.whole-body-detox-diet.com/images/fruitsa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 Juice</a:t>
            </a:r>
          </a:p>
          <a:p>
            <a:endParaRPr lang="en-US" dirty="0"/>
          </a:p>
          <a:p>
            <a:r>
              <a:rPr lang="en-US" dirty="0" smtClean="0"/>
              <a:t>Homogeneous</a:t>
            </a:r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composed of two substances. A solute is dissolved in another substance, known as a solvent. The solvent does the dissolving.</a:t>
            </a:r>
            <a:endParaRPr lang="en-US" dirty="0"/>
          </a:p>
        </p:txBody>
      </p:sp>
      <p:sp>
        <p:nvSpPr>
          <p:cNvPr id="18434" name="AutoShape 2" descr="data:image/jpg;base64,/9j/4AAQSkZJRgABAQAAAQABAAD/2wCEAAkGBhQSEBQUEhQVFBIUFBQUFBAQFA8PFBAUFBQVFBQQFBIXGyYeFxkjGRQUHy8gJCcpLCwsFR4xNTAqNSYrLCkBCQoKDgwOGg8PGikkHyQpKSwsKS8pKSwpKSwpLCwsLCksLCwsKSwsKSwpLCwsKSwsLCwsLCkpKSkpKSwsKSwsLP/AABEIAMQBAQMBIgACEQEDEQH/xAAcAAABBQEBAQAAAAAAAAAAAAAAAgMEBQYBBwj/xABCEAACAQICBQcIBwcFAQAAAAAAAQIDEQQhBQYSMVFBYXGBkaGxByIyUlOSwdETFEJicuHwIzOCorLS8RZDk6PCJP/EABsBAQACAwEBAAAAAAAAAAAAAAADBAECBQYH/8QALxEAAgIBBAEDAgMJAQAAAAAAAAECAxEEEiExUQVBYRMVMoGRFCIjQnGx0eHxUv/aAAwDAQACEQMRAD8A9xAAAAAAAAAAAAAAAAAABMppCivxVDaqxzay+zKcP6WjKWQT9oL/AKzG1R55e834nXSfrSXuvxRgC7hcYeGl7SXu0v7RP1ap7V+5D5AySbhci/V6ntf5InPoantf+uPzMZ+Bj5Jdzm0RJUantP8ArgJdGp7V+5TM8+DH5k3bDa6SD9BU9rLqhS/tHYYWfLVn7tFf+DIJH0iOqYx9UftJ/wAi8IjLwi9ao/45R8LDBgm7YoqMXo5JN3nlnnUrSXZtFnQ9FdCDWBkcAAMGQAAAAAAAAAAAAAAAAAAAAAAAAAAAAACHW/ex/CyYQ66/aR6H8DaPZhkqIoTAUamQAAAA42dONADcpCHMXKI00SI0FQnmSCLBZkpGsjZHGMx3j09wzT3hdBiMavNY/SWS6BnFbmSI7g+gjoABqZAAAAAAAAAAAAAAAAAAAAAAAAAAAAAAIeK9OPWTCJjVnHp+DNo9mGSKe4WIprIWYZkAADAAAucuAJkhuSHXJCJSRsjVjcSQiPtIfhNMSMoJ7hqDzHKjyGoPMLowxOJfiSURK+9dK8US0GZR0AA1MgAAAAAAAAAAAAAAAAAAAAAAAAAAAAAFdpqE3GP0bSkpfaV08nkWIxjF5vQ0+8w+uDMezE09ZMYnnCm192c4+JPo61VvtUOypF+JXONpNcG12DlM8fD1fUKWG1+h3no6ms4LWrrdJL9xP+GVN/EhPXdcuHrdWy/Aj1txCkszN3rd8HhJCOgqa5yWv+t4ewr+7cP9bw9jiPcl8iqURaRB9/1HhG/2+n5LKWu0PY4j/jl8hL12XJQxH/GyCkORRt9+v8I1ehpRIeuTe7D1/cS8WSsDrRUbyw1Vfi2F8SHTiT8GiWr1q+csNIgs0tUVwh7FaXxD9Gg+uVNeJBlPHS3UoR/FUh/5LyBIgi99wum8LgouMY+xS4OlilUgqsqajtJtQ2m7X3XaNOiBa9VcyJ52NLOU4Zl5IbMZR0AAtEQAAAAAAAAAAAAAAAAAAAAAAAAAAAAAA1iY3hLoY6caAMJif3kvxPxCArHwtVf65vgIifO7o7LpL5Z6iDzBP4CoyNNEioxloqXvLJonLCkcsdiVzYWkORQhDkTdIjkPU4k3DIiU0SqJaqe15KdnKLSiiTFEegSYo7enWXk5U+xFDOq+ZE4h4KOcnz2Jh6bSrFaILOwAALJGcuFwsFgDoAAAAAAAAAAAAAAAAAAAAAAAAAAAAGS09StVfP8AHP4ldEt9Z1+2jzw/pln/AFIpzwfqkdmqkei0rzUjlRnLCmgsczvktiNk7FC7HYo1UQ2CQ5FHNkXBG2CNsdpol0YkenEcrY+nRW1UkorkvvfQt7JoIqzy+EXGGWRIvkZGflBw8OSb6NlPsuM1fKdSaaVOS524+CO9pItR6KctLc3+E2+CXm9JIPP6flPjko0u2XwRMoeUBy/212tnoIX1xikQT0dy5aNoBmKOt13nFdTaJcNY4vk+JutVU/cruuS9i8Aq6WnYt7ixp1VJXTJY2Rl+Fmji12LAANzAAAAAInWS3sj4uu7qK4Xb+A04kE7cPCJY155ZIeMXBiXjebvGLCbEX1pEiriSfrv3e8UsYuDIyAfWkHCJNjXT5e3IXcg2BNrc2v1wN1f5RG6/BPAiRxjW9XXFb+wkU6qluf66CaM4y6NHFoWAAbmpnNbYZ0Zc84v+JJrviikRo9bof/PtepOMuwzqR431qGL8+Ujt6GX8PAloUdaOHA6OgdSFRQkWiVGGLSFwiJR2dZRi5Pck308wfZEyDpvTiw8bKzqNZJ/Z52YHSWl5Tk3KTlJ75N3suCXIOadxjlVk275vPn+XJ1FDJ3d2ei0Wi2xU5F+quMF8+RyeJExqMjTYqm23Y6be1E23jJPw9XNFvhMXZldhKJPjhipOxPgp2TjnBoMJii6p1sjLYR7i7w1bJFddnNtqXaLulItMDiXFlLhncn0i1BtcoqygnwzUUqu0roWVOjMTnYtjtU2fUjkoTjteAAAJjQzGktLqGLlGXopRXRlf4lnSxKkrpprmMVrRVf1up+JdmyiqpaWqU35sms9y3PqOTZZiTO7HRqdcWu8I9NucbMlonWSc5KMkm3lvs+w0sYX35+AjNSKk6XB4Yt4ldPRmJ+tv1X3ILDdWulvfVvb6jbLMKK8Dv1p+r3/kDxf3X1WZFeKfJF9Mmo/M79LLgu9mNxt9P4JX1tcGur5ClNPc8+KeZC25c3eJlJvel3o0c8cj6S9i4w2Nu9mW/kfrc3STDMyb5+2/jmWmG0xFpKfmvjyPn5i5TqE+JMr20NcxF6do7WHqL7rfZmY6hK8U+KXgbuolKDW9STV1nvRhKMLK3C67G0cb1uHMZFnQy4aHRCF2EI8pLs66FIXEQhaN4mGOIh6Zr7NLpfh+kTEUmt1XZpLmUnbjaz+BNXFSsSfk1gsyRhMfLtd2+tshOlwHHV2pZli6WzFVOKtzZbro9wllcFzds4ZQuGY7h4cBeImpSulZcORBR5irYidt7S0wuSV2WmHncpoSyLDB1ShOJzLa88lth6SLDDIrcNvvxLLCsjKryi40c7sspQaRVaPqJSXSXdasnHK3J/gvUrMXkrSzuOYaraSZoqcrpGWpSsaPAzvFFzSSxJor6mPTJIAB0ikYHXvC7NdT5JxXbHJ91jK1aa3nomu+D2qEZWzhLul+aRgZU75PI5N8cTZ6HR2bqV8cCdE1NitGT5HlzXVn3HoeFxilFWZ5zCmovfckU9IVaLvDz4vO35fIg37OzadCs6fP9zeVsRnsx32u36q+YUsOlnvb3t5t9JS6uaT+m2pNWe1ZrlVkrGhsTReSnanW9okS2dYxVqpfLe+wzLyQxyxbkcciM6z5E+uyObc+bvZC2iZQZIcxEmiLKU+Mex/3HG5/d7JL4kMo5JEse6H1XnD0JOPMt3ZuK9VXtWkrNttPkbbvbmY7J1OEX1yXwYxXk2vOg+mNpFO+uU47XknhFd8DrQgawmJ2m4v0lubycl0PlH3TODbFxeGTrjs4hcRAuJiAY4jPa6L9lHnUl2x/yaIpdb6V6CfCRZr4sTMVv99HmNCV5WNFXqp0IpP0nZrK1o/Ey0pbMuh+GRJ+t7S4WPYwswi/ZVuaY1Xdm1w3iqVTIbqvPp5RuGWXMQTfJYUeMFpSrk6jPIqaSyJ1CvfLnIpLKKs4l9h6u4sMNXzM5Cs1JFrhKlyrOOClKr3NDhJeciypVHdoosFWd13FvRqXJa3wVZw5JqZotFT80zUGaLQ+5l3Sv+IinqfwFkAAdc5ozisMqkJRlukrfmeZ6x4TYryXOepGJ170Y7qqlk8pczW59a8CtqIbo5OhoLNtm1+5iHKxCWlHTfFcH8BWOnb9binxFfnKO3yeorrjJcmj0FpzZxK2fRm0mnz5dz8T0WjjlubPB5YlxleLtJbmviarR2sVavScmsoPZk45tu29dRHbmKTRU1ej3NNdHqbqbW55c29gqaRVaA0lGVJZ+csmvBlupphfJx55i3EamhqbH5RGZo2yajdxJ2xxxDZlBtHHETtHYyItyJEhmvhYyVmkxhxnD0XtR9SV32S3rvJ0mMzZWuqhNYkiaE2N0qimrrLkae9PgxcYkfCzX0rS5YvLjZr5ks4FtSrm0idSyKRC07R2sNUS5I37CXc60mmnuaafQ8gnyOnk8NxytOWfL+YzTnb9by01mwH0dSXM9l9K/wAPsKdM9XDlJ/B265KUSVGQu3Ejw/SHqbZsbtErD5smJ2sQ6Lz6yfBflzkbRVs7JMbZcSzwbyK2kr7+JYYdZEEkV5dFrhcmXOFa3lRQ5Cxw0rGsSnZyWdKRpdCrzTK0DX6LhaHSdDSL985mq4jgmgAHWOaAxi8NGpCUJq8ZKzQ+caHZlPHKPJda9Vp0G3Zyp/ZmuHB8GYLFXTe+3afSVanFpqVmnvTV0+o861u1Gw87yo1FSn6ju4Po5Y95WnT7xO/o/Uv5bP1PIatTLrLvVXTagnT+85RvltXteN+ORXaV0POlJqXvRzTKapF3y7VvIHXlYZ1p2QtjjJ6f9fUU503ZpedHlS5ci60ZrXFpbbt97fF9fIeQ4fWCUcp5/eXpdfE1GgNMRtvWxLNX5HuaZUnVOEXt5KdlMJLH/T1Whj4yV001xTTHdu5jMPCO+PmvjB27uU1GiITcFtPafG1rrkuirGxt46KEoRS4ZKaI2Kq7Ku3ZFiqBGxWCUlZpNc5ta5OPBHDGeSs+tpu3x39Al1nvEYvRsIvJSX4Vew3Goopq0nzs5bnJdlxJexNVa6GK9R2HMGttXz32zTQ88OWYtzWTR4TM5VTu5N2lfJ7rW4MttE4iVWLu3tRaUrRlK990sllez7CVPCp70NxwWy7wbi+MG4vtRo9LGf4v9m7u4wiW8FJvLa92fyOrRs/v/wDHP5HKOl69P7W2uFTzv5t5caM05GtLYScalruLs1Zcqlylqj0vS28bnkp2X3QWcLB5r5RdAyjTVXZlZvZlKUXHzrXj2pM80asfT+ktFRxNGpRqJ7E045pXT3qa507PqPnrWfQNTC150qnI8ms01ySXM951ZadUxUVylwX/AE7Wb04y7KinU/x+Y9Tnf4ENPMdp1CLB3U00WVKfITouxV0qudyfCtcjZDOJZ0JbrllhXdLpKemy0wsiGRTmi1hMnYWoVdJlnhZEaKsy70bC7Rs6ELRS5ig1dwV/OayXezRnY0leFuZwtVPMsAAAXSqAAJcgBNWltKxU4vQMXnm+kuVI5IEkJuPRhdI6twd1smexPk9pTecF02R6nPCpjM9H8xhxLC1DPIq3kmoPkfVKS+I1HyaRpJ/RuST52+uzPXZaN5ht6M/ViKVeSSOpcXlM8WrUsXhHlH6SnzJyXYs4+BvdW9YYypw2rJuK5cr2zjfinkaStoNP/BUY3VGLvZtX4LvKc9O1yi3LV13JKaw/KL6nUTCUDEy0ZjMO/wBjV2o+pPws8u8cp624qH73DSdvtU9r80QvHTH7M3zXJP8APD/RmveHEPBR4LsM3T19pfbp1YdMb+DJUNd8O/tyXTCfyNfpR8GrpvX8rLp4ZDUsMVr1yw/tL/wVPkIlrph/Wl7kg60gqrv/AC/0LJ4Ublhynra9U72jTqyfJaKS8RiWsmJqZUsLLpntW8Eu8wkSfstvusf1aRcTw5TKrF42lSjnO8pS2G7wgou+01uu2l1nVofH1/3k1Ri+SG/u+Ze6vanrDp7D86XpVHnKXS+HMbxplnKQl9KuL3TTfhf5LahgoLfG/wCJt+JVa06pUMVScZea16M474vwtzF6sA+WTOVdHXVtpl1Vyaw0c6M1GW5M+ctY9V6uFk9pKUL5VINNPpW9FJGofQ+P1IhVfnN9xSYjyQ4eT3diS8B9BnXr9SUVyeN069ifRxKsely8i1F/akuhv5nIeRal7Sp1MiemkWvulL7MNSxd0WOExNja4fyNYdb5VX0za8C2w3kwwkbXp7X45Tl3Nmj0kmQz9QoaMLhcYm7b36qzfYszZ6vaEcmpVE0vV3N9JpMBqzRpehTjH8KSLSnQS3Ilr0kYvLOdfrlJYgsBRpqKSSslyIcAC8ckAAAAAAAAAAAAAAAEtgAB1MGgAAROhF70hmWBh6q7AAxhGcsS9HU/VXYJehqL30oPpjF/AAMbY+DbfJdNnVoiiv8Aap+5D5C46Op8kIrojH5AA2rwY+pLyxX1WPBdwqNBcAAzhGrbFKmhSQAAdAAMg5YLAAMnNk6kcAyBdgADBgAAAAAAAAAAA//Z"/>
          <p:cNvSpPr>
            <a:spLocks noChangeAspect="1" noChangeArrowheads="1"/>
          </p:cNvSpPr>
          <p:nvPr/>
        </p:nvSpPr>
        <p:spPr bwMode="auto">
          <a:xfrm>
            <a:off x="76200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g;base64,/9j/4AAQSkZJRgABAQAAAQABAAD/2wCEAAkGBhQSEBQUEhQVFBIUFBQUFBAQFA8PFBAUFBQVFBQQFBIXGyYeFxkjGRQUHy8gJCcpLCwsFR4xNTAqNSYrLCkBCQoKDgwOGg8PGikkHyQpKSwsKS8pKSwpKSwpLCwsLCksLCwsKSwsKSwpLCwsKSwsLCwsLCkpKSkpKSwsKSwsLP/AABEIAMQBAQMBIgACEQEDEQH/xAAcAAABBQEBAQAAAAAAAAAAAAAAAgMEBQYBBwj/xABCEAACAQICBQcIBwcFAQAAAAAAAQIDEQQhBQYSMVFBYXGBkaGxByIyUlOSwdETFEJicuHwIzOCorLS8RZDk6PCJP/EABsBAQACAwEBAAAAAAAAAAAAAAADBAECBQYH/8QALxEAAgIBBAEDAgMJAQAAAAAAAAECAxEEEiExUQVBYRMVMoGRFCIjQnGx0eHxUv/aAAwDAQACEQMRAD8A9xAAAAAAAAAAAAAAAAAABMppCivxVDaqxzay+zKcP6WjKWQT9oL/AKzG1R55e834nXSfrSXuvxRgC7hcYeGl7SXu0v7RP1ap7V+5D5AySbhci/V6ntf5InPoantf+uPzMZ+Bj5Jdzm0RJUantP8ArgJdGp7V+5TM8+DH5k3bDa6SD9BU9rLqhS/tHYYWfLVn7tFf+DIJH0iOqYx9UftJ/wAi8IjLwi9ao/45R8LDBgm7YoqMXo5JN3nlnnUrSXZtFnQ9FdCDWBkcAAMGQAAAAAAAAAAAAAAAAAAAAAAAAAAAAACHW/ex/CyYQ66/aR6H8DaPZhkqIoTAUamQAAAA42dONADcpCHMXKI00SI0FQnmSCLBZkpGsjZHGMx3j09wzT3hdBiMavNY/SWS6BnFbmSI7g+gjoABqZAAAAAAAAAAAAAAAAAAAAAAAAAAAAAAIeK9OPWTCJjVnHp+DNo9mGSKe4WIprIWYZkAADAAAucuAJkhuSHXJCJSRsjVjcSQiPtIfhNMSMoJ7hqDzHKjyGoPMLowxOJfiSURK+9dK8US0GZR0AA1MgAAAAAAAAAAAAAAAAAAAAAAAAAAAAAFdpqE3GP0bSkpfaV08nkWIxjF5vQ0+8w+uDMezE09ZMYnnCm192c4+JPo61VvtUOypF+JXONpNcG12DlM8fD1fUKWG1+h3no6ms4LWrrdJL9xP+GVN/EhPXdcuHrdWy/Aj1txCkszN3rd8HhJCOgqa5yWv+t4ewr+7cP9bw9jiPcl8iqURaRB9/1HhG/2+n5LKWu0PY4j/jl8hL12XJQxH/GyCkORRt9+v8I1ehpRIeuTe7D1/cS8WSsDrRUbyw1Vfi2F8SHTiT8GiWr1q+csNIgs0tUVwh7FaXxD9Gg+uVNeJBlPHS3UoR/FUh/5LyBIgi99wum8LgouMY+xS4OlilUgqsqajtJtQ2m7X3XaNOiBa9VcyJ52NLOU4Zl5IbMZR0AAtEQAAAAAAAAAAAAAAAAAAAAAAAAAAAAAA1iY3hLoY6caAMJif3kvxPxCArHwtVf65vgIifO7o7LpL5Z6iDzBP4CoyNNEioxloqXvLJonLCkcsdiVzYWkORQhDkTdIjkPU4k3DIiU0SqJaqe15KdnKLSiiTFEegSYo7enWXk5U+xFDOq+ZE4h4KOcnz2Jh6bSrFaILOwAALJGcuFwsFgDoAAAAAAAAAAAAAAAAAAAAAAAAAAAAGS09StVfP8AHP4ldEt9Z1+2jzw/pln/AFIpzwfqkdmqkei0rzUjlRnLCmgsczvktiNk7FC7HYo1UQ2CQ5FHNkXBG2CNsdpol0YkenEcrY+nRW1UkorkvvfQt7JoIqzy+EXGGWRIvkZGflBw8OSb6NlPsuM1fKdSaaVOS524+CO9pItR6KctLc3+E2+CXm9JIPP6flPjko0u2XwRMoeUBy/212tnoIX1xikQT0dy5aNoBmKOt13nFdTaJcNY4vk+JutVU/cruuS9i8Aq6WnYt7ixp1VJXTJY2Rl+Fmji12LAANzAAAAAInWS3sj4uu7qK4Xb+A04kE7cPCJY155ZIeMXBiXjebvGLCbEX1pEiriSfrv3e8UsYuDIyAfWkHCJNjXT5e3IXcg2BNrc2v1wN1f5RG6/BPAiRxjW9XXFb+wkU6qluf66CaM4y6NHFoWAAbmpnNbYZ0Zc84v+JJrviikRo9bof/PtepOMuwzqR431qGL8+Ujt6GX8PAloUdaOHA6OgdSFRQkWiVGGLSFwiJR2dZRi5Pck308wfZEyDpvTiw8bKzqNZJ/Z52YHSWl5Tk3KTlJ75N3suCXIOadxjlVk275vPn+XJ1FDJ3d2ei0Wi2xU5F+quMF8+RyeJExqMjTYqm23Y6be1E23jJPw9XNFvhMXZldhKJPjhipOxPgp2TjnBoMJii6p1sjLYR7i7w1bJFddnNtqXaLulItMDiXFlLhncn0i1BtcoqygnwzUUqu0roWVOjMTnYtjtU2fUjkoTjteAAAJjQzGktLqGLlGXopRXRlf4lnSxKkrpprmMVrRVf1up+JdmyiqpaWqU35sms9y3PqOTZZiTO7HRqdcWu8I9NucbMlonWSc5KMkm3lvs+w0sYX35+AjNSKk6XB4Yt4ldPRmJ+tv1X3ILDdWulvfVvb6jbLMKK8Dv1p+r3/kDxf3X1WZFeKfJF9Mmo/M79LLgu9mNxt9P4JX1tcGur5ClNPc8+KeZC25c3eJlJvel3o0c8cj6S9i4w2Nu9mW/kfrc3STDMyb5+2/jmWmG0xFpKfmvjyPn5i5TqE+JMr20NcxF6do7WHqL7rfZmY6hK8U+KXgbuolKDW9STV1nvRhKMLK3C67G0cb1uHMZFnQy4aHRCF2EI8pLs66FIXEQhaN4mGOIh6Zr7NLpfh+kTEUmt1XZpLmUnbjaz+BNXFSsSfk1gsyRhMfLtd2+tshOlwHHV2pZli6WzFVOKtzZbro9wllcFzds4ZQuGY7h4cBeImpSulZcORBR5irYidt7S0wuSV2WmHncpoSyLDB1ShOJzLa88lth6SLDDIrcNvvxLLCsjKryi40c7sspQaRVaPqJSXSXdasnHK3J/gvUrMXkrSzuOYaraSZoqcrpGWpSsaPAzvFFzSSxJor6mPTJIAB0ikYHXvC7NdT5JxXbHJ91jK1aa3nomu+D2qEZWzhLul+aRgZU75PI5N8cTZ6HR2bqV8cCdE1NitGT5HlzXVn3HoeFxilFWZ5zCmovfckU9IVaLvDz4vO35fIg37OzadCs6fP9zeVsRnsx32u36q+YUsOlnvb3t5t9JS6uaT+m2pNWe1ZrlVkrGhsTReSnanW9okS2dYxVqpfLe+wzLyQxyxbkcciM6z5E+uyObc+bvZC2iZQZIcxEmiLKU+Mex/3HG5/d7JL4kMo5JEse6H1XnD0JOPMt3ZuK9VXtWkrNttPkbbvbmY7J1OEX1yXwYxXk2vOg+mNpFO+uU47XknhFd8DrQgawmJ2m4v0lubycl0PlH3TODbFxeGTrjs4hcRAuJiAY4jPa6L9lHnUl2x/yaIpdb6V6CfCRZr4sTMVv99HmNCV5WNFXqp0IpP0nZrK1o/Ey0pbMuh+GRJ+t7S4WPYwswi/ZVuaY1Xdm1w3iqVTIbqvPp5RuGWXMQTfJYUeMFpSrk6jPIqaSyJ1CvfLnIpLKKs4l9h6u4sMNXzM5Cs1JFrhKlyrOOClKr3NDhJeciypVHdoosFWd13FvRqXJa3wVZw5JqZotFT80zUGaLQ+5l3Sv+IinqfwFkAAdc5ozisMqkJRlukrfmeZ6x4TYryXOepGJ170Y7qqlk8pczW59a8CtqIbo5OhoLNtm1+5iHKxCWlHTfFcH8BWOnb9binxFfnKO3yeorrjJcmj0FpzZxK2fRm0mnz5dz8T0WjjlubPB5YlxleLtJbmviarR2sVavScmsoPZk45tu29dRHbmKTRU1ej3NNdHqbqbW55c29gqaRVaA0lGVJZ+csmvBlupphfJx55i3EamhqbH5RGZo2yajdxJ2xxxDZlBtHHETtHYyItyJEhmvhYyVmkxhxnD0XtR9SV32S3rvJ0mMzZWuqhNYkiaE2N0qimrrLkae9PgxcYkfCzX0rS5YvLjZr5ks4FtSrm0idSyKRC07R2sNUS5I37CXc60mmnuaafQ8gnyOnk8NxytOWfL+YzTnb9by01mwH0dSXM9l9K/wAPsKdM9XDlJ/B265KUSVGQu3Ejw/SHqbZsbtErD5smJ2sQ6Lz6yfBflzkbRVs7JMbZcSzwbyK2kr7+JYYdZEEkV5dFrhcmXOFa3lRQ5Cxw0rGsSnZyWdKRpdCrzTK0DX6LhaHSdDSL985mq4jgmgAHWOaAxi8NGpCUJq8ZKzQ+caHZlPHKPJda9Vp0G3Zyp/ZmuHB8GYLFXTe+3afSVanFpqVmnvTV0+o861u1Gw87yo1FSn6ju4Po5Y95WnT7xO/o/Uv5bP1PIatTLrLvVXTagnT+85RvltXteN+ORXaV0POlJqXvRzTKapF3y7VvIHXlYZ1p2QtjjJ6f9fUU503ZpedHlS5ci60ZrXFpbbt97fF9fIeQ4fWCUcp5/eXpdfE1GgNMRtvWxLNX5HuaZUnVOEXt5KdlMJLH/T1Whj4yV001xTTHdu5jMPCO+PmvjB27uU1GiITcFtPafG1rrkuirGxt46KEoRS4ZKaI2Kq7Ku3ZFiqBGxWCUlZpNc5ta5OPBHDGeSs+tpu3x39Al1nvEYvRsIvJSX4Vew3Goopq0nzs5bnJdlxJexNVa6GK9R2HMGttXz32zTQ88OWYtzWTR4TM5VTu5N2lfJ7rW4MttE4iVWLu3tRaUrRlK990sllez7CVPCp70NxwWy7wbi+MG4vtRo9LGf4v9m7u4wiW8FJvLa92fyOrRs/v/wDHP5HKOl69P7W2uFTzv5t5caM05GtLYScalruLs1Zcqlylqj0vS28bnkp2X3QWcLB5r5RdAyjTVXZlZvZlKUXHzrXj2pM80asfT+ktFRxNGpRqJ7E045pXT3qa507PqPnrWfQNTC150qnI8ms01ySXM951ZadUxUVylwX/AE7Wb04y7KinU/x+Y9Tnf4ENPMdp1CLB3U00WVKfITouxV0qudyfCtcjZDOJZ0JbrllhXdLpKemy0wsiGRTmi1hMnYWoVdJlnhZEaKsy70bC7Rs6ELRS5ig1dwV/OayXezRnY0leFuZwtVPMsAAAXSqAAJcgBNWltKxU4vQMXnm+kuVI5IEkJuPRhdI6twd1smexPk9pTecF02R6nPCpjM9H8xhxLC1DPIq3kmoPkfVKS+I1HyaRpJ/RuST52+uzPXZaN5ht6M/ViKVeSSOpcXlM8WrUsXhHlH6SnzJyXYs4+BvdW9YYypw2rJuK5cr2zjfinkaStoNP/BUY3VGLvZtX4LvKc9O1yi3LV13JKaw/KL6nUTCUDEy0ZjMO/wBjV2o+pPws8u8cp624qH73DSdvtU9r80QvHTH7M3zXJP8APD/RmveHEPBR4LsM3T19pfbp1YdMb+DJUNd8O/tyXTCfyNfpR8GrpvX8rLp4ZDUsMVr1yw/tL/wVPkIlrph/Wl7kg60gqrv/AC/0LJ4Ublhynra9U72jTqyfJaKS8RiWsmJqZUsLLpntW8Eu8wkSfstvusf1aRcTw5TKrF42lSjnO8pS2G7wgou+01uu2l1nVofH1/3k1Ri+SG/u+Ze6vanrDp7D86XpVHnKXS+HMbxplnKQl9KuL3TTfhf5LahgoLfG/wCJt+JVa06pUMVScZea16M474vwtzF6sA+WTOVdHXVtpl1Vyaw0c6M1GW5M+ctY9V6uFk9pKUL5VINNPpW9FJGofQ+P1IhVfnN9xSYjyQ4eT3diS8B9BnXr9SUVyeN069ifRxKsely8i1F/akuhv5nIeRal7Sp1MiemkWvulL7MNSxd0WOExNja4fyNYdb5VX0za8C2w3kwwkbXp7X45Tl3Nmj0kmQz9QoaMLhcYm7b36qzfYszZ6vaEcmpVE0vV3N9JpMBqzRpehTjH8KSLSnQS3Ilr0kYvLOdfrlJYgsBRpqKSSslyIcAC8ckAAAAAAAAAAAAAAAEtgAB1MGgAAROhF70hmWBh6q7AAxhGcsS9HU/VXYJehqL30oPpjF/AAMbY+DbfJdNnVoiiv8Aap+5D5C46Op8kIrojH5AA2rwY+pLyxX1WPBdwqNBcAAzhGrbFKmhSQAAdAAMg5YLAAMnNk6kcAyBdgADBgAAAAAAAAAAA//Z"/>
          <p:cNvSpPr>
            <a:spLocks noChangeAspect="1" noChangeArrowheads="1"/>
          </p:cNvSpPr>
          <p:nvPr/>
        </p:nvSpPr>
        <p:spPr bwMode="auto">
          <a:xfrm>
            <a:off x="76200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g;base64,/9j/4AAQSkZJRgABAQAAAQABAAD/2wCEAAkGBhQSEBQUEhQVFBIUFBQUFBAQFA8PFBAUFBQVFBQQFBIXGyYeFxkjGRQUHy8gJCcpLCwsFR4xNTAqNSYrLCkBCQoKDgwOGg8PGikkHyQpKSwsKS8pKSwpKSwpLCwsLCksLCwsKSwsKSwpLCwsKSwsLCwsLCkpKSkpKSwsKSwsLP/AABEIAMQBAQMBIgACEQEDEQH/xAAcAAABBQEBAQAAAAAAAAAAAAAAAgMEBQYBBwj/xABCEAACAQICBQcIBwcFAQAAAAAAAQIDEQQhBQYSMVFBYXGBkaGxByIyUlOSwdETFEJicuHwIzOCorLS8RZDk6PCJP/EABsBAQACAwEBAAAAAAAAAAAAAAADBAECBQYH/8QALxEAAgIBBAEDAgMJAQAAAAAAAAECAxEEEiExUQVBYRMVMoGRFCIjQnGx0eHxUv/aAAwDAQACEQMRAD8A9xAAAAAAAAAAAAAAAAAABMppCivxVDaqxzay+zKcP6WjKWQT9oL/AKzG1R55e834nXSfrSXuvxRgC7hcYeGl7SXu0v7RP1ap7V+5D5AySbhci/V6ntf5InPoantf+uPzMZ+Bj5Jdzm0RJUantP8ArgJdGp7V+5TM8+DH5k3bDa6SD9BU9rLqhS/tHYYWfLVn7tFf+DIJH0iOqYx9UftJ/wAi8IjLwi9ao/45R8LDBgm7YoqMXo5JN3nlnnUrSXZtFnQ9FdCDWBkcAAMGQAAAAAAAAAAAAAAAAAAAAAAAAAAAAACHW/ex/CyYQ66/aR6H8DaPZhkqIoTAUamQAAAA42dONADcpCHMXKI00SI0FQnmSCLBZkpGsjZHGMx3j09wzT3hdBiMavNY/SWS6BnFbmSI7g+gjoABqZAAAAAAAAAAAAAAAAAAAAAAAAAAAAAAIeK9OPWTCJjVnHp+DNo9mGSKe4WIprIWYZkAADAAAucuAJkhuSHXJCJSRsjVjcSQiPtIfhNMSMoJ7hqDzHKjyGoPMLowxOJfiSURK+9dK8US0GZR0AA1MgAAAAAAAAAAAAAAAAAAAAAAAAAAAAAFdpqE3GP0bSkpfaV08nkWIxjF5vQ0+8w+uDMezE09ZMYnnCm192c4+JPo61VvtUOypF+JXONpNcG12DlM8fD1fUKWG1+h3no6ms4LWrrdJL9xP+GVN/EhPXdcuHrdWy/Aj1txCkszN3rd8HhJCOgqa5yWv+t4ewr+7cP9bw9jiPcl8iqURaRB9/1HhG/2+n5LKWu0PY4j/jl8hL12XJQxH/GyCkORRt9+v8I1ehpRIeuTe7D1/cS8WSsDrRUbyw1Vfi2F8SHTiT8GiWr1q+csNIgs0tUVwh7FaXxD9Gg+uVNeJBlPHS3UoR/FUh/5LyBIgi99wum8LgouMY+xS4OlilUgqsqajtJtQ2m7X3XaNOiBa9VcyJ52NLOU4Zl5IbMZR0AAtEQAAAAAAAAAAAAAAAAAAAAAAAAAAAAAA1iY3hLoY6caAMJif3kvxPxCArHwtVf65vgIifO7o7LpL5Z6iDzBP4CoyNNEioxloqXvLJonLCkcsdiVzYWkORQhDkTdIjkPU4k3DIiU0SqJaqe15KdnKLSiiTFEegSYo7enWXk5U+xFDOq+ZE4h4KOcnz2Jh6bSrFaILOwAALJGcuFwsFgDoAAAAAAAAAAAAAAAAAAAAAAAAAAAAGS09StVfP8AHP4ldEt9Z1+2jzw/pln/AFIpzwfqkdmqkei0rzUjlRnLCmgsczvktiNk7FC7HYo1UQ2CQ5FHNkXBG2CNsdpol0YkenEcrY+nRW1UkorkvvfQt7JoIqzy+EXGGWRIvkZGflBw8OSb6NlPsuM1fKdSaaVOS524+CO9pItR6KctLc3+E2+CXm9JIPP6flPjko0u2XwRMoeUBy/212tnoIX1xikQT0dy5aNoBmKOt13nFdTaJcNY4vk+JutVU/cruuS9i8Aq6WnYt7ixp1VJXTJY2Rl+Fmji12LAANzAAAAAInWS3sj4uu7qK4Xb+A04kE7cPCJY155ZIeMXBiXjebvGLCbEX1pEiriSfrv3e8UsYuDIyAfWkHCJNjXT5e3IXcg2BNrc2v1wN1f5RG6/BPAiRxjW9XXFb+wkU6qluf66CaM4y6NHFoWAAbmpnNbYZ0Zc84v+JJrviikRo9bof/PtepOMuwzqR431qGL8+Ujt6GX8PAloUdaOHA6OgdSFRQkWiVGGLSFwiJR2dZRi5Pck308wfZEyDpvTiw8bKzqNZJ/Z52YHSWl5Tk3KTlJ75N3suCXIOadxjlVk275vPn+XJ1FDJ3d2ei0Wi2xU5F+quMF8+RyeJExqMjTYqm23Y6be1E23jJPw9XNFvhMXZldhKJPjhipOxPgp2TjnBoMJii6p1sjLYR7i7w1bJFddnNtqXaLulItMDiXFlLhncn0i1BtcoqygnwzUUqu0roWVOjMTnYtjtU2fUjkoTjteAAAJjQzGktLqGLlGXopRXRlf4lnSxKkrpprmMVrRVf1up+JdmyiqpaWqU35sms9y3PqOTZZiTO7HRqdcWu8I9NucbMlonWSc5KMkm3lvs+w0sYX35+AjNSKk6XB4Yt4ldPRmJ+tv1X3ILDdWulvfVvb6jbLMKK8Dv1p+r3/kDxf3X1WZFeKfJF9Mmo/M79LLgu9mNxt9P4JX1tcGur5ClNPc8+KeZC25c3eJlJvel3o0c8cj6S9i4w2Nu9mW/kfrc3STDMyb5+2/jmWmG0xFpKfmvjyPn5i5TqE+JMr20NcxF6do7WHqL7rfZmY6hK8U+KXgbuolKDW9STV1nvRhKMLK3C67G0cb1uHMZFnQy4aHRCF2EI8pLs66FIXEQhaN4mGOIh6Zr7NLpfh+kTEUmt1XZpLmUnbjaz+BNXFSsSfk1gsyRhMfLtd2+tshOlwHHV2pZli6WzFVOKtzZbro9wllcFzds4ZQuGY7h4cBeImpSulZcORBR5irYidt7S0wuSV2WmHncpoSyLDB1ShOJzLa88lth6SLDDIrcNvvxLLCsjKryi40c7sspQaRVaPqJSXSXdasnHK3J/gvUrMXkrSzuOYaraSZoqcrpGWpSsaPAzvFFzSSxJor6mPTJIAB0ikYHXvC7NdT5JxXbHJ91jK1aa3nomu+D2qEZWzhLul+aRgZU75PI5N8cTZ6HR2bqV8cCdE1NitGT5HlzXVn3HoeFxilFWZ5zCmovfckU9IVaLvDz4vO35fIg37OzadCs6fP9zeVsRnsx32u36q+YUsOlnvb3t5t9JS6uaT+m2pNWe1ZrlVkrGhsTReSnanW9okS2dYxVqpfLe+wzLyQxyxbkcciM6z5E+uyObc+bvZC2iZQZIcxEmiLKU+Mex/3HG5/d7JL4kMo5JEse6H1XnD0JOPMt3ZuK9VXtWkrNttPkbbvbmY7J1OEX1yXwYxXk2vOg+mNpFO+uU47XknhFd8DrQgawmJ2m4v0lubycl0PlH3TODbFxeGTrjs4hcRAuJiAY4jPa6L9lHnUl2x/yaIpdb6V6CfCRZr4sTMVv99HmNCV5WNFXqp0IpP0nZrK1o/Ey0pbMuh+GRJ+t7S4WPYwswi/ZVuaY1Xdm1w3iqVTIbqvPp5RuGWXMQTfJYUeMFpSrk6jPIqaSyJ1CvfLnIpLKKs4l9h6u4sMNXzM5Cs1JFrhKlyrOOClKr3NDhJeciypVHdoosFWd13FvRqXJa3wVZw5JqZotFT80zUGaLQ+5l3Sv+IinqfwFkAAdc5ozisMqkJRlukrfmeZ6x4TYryXOepGJ170Y7qqlk8pczW59a8CtqIbo5OhoLNtm1+5iHKxCWlHTfFcH8BWOnb9binxFfnKO3yeorrjJcmj0FpzZxK2fRm0mnz5dz8T0WjjlubPB5YlxleLtJbmviarR2sVavScmsoPZk45tu29dRHbmKTRU1ej3NNdHqbqbW55c29gqaRVaA0lGVJZ+csmvBlupphfJx55i3EamhqbH5RGZo2yajdxJ2xxxDZlBtHHETtHYyItyJEhmvhYyVmkxhxnD0XtR9SV32S3rvJ0mMzZWuqhNYkiaE2N0qimrrLkae9PgxcYkfCzX0rS5YvLjZr5ks4FtSrm0idSyKRC07R2sNUS5I37CXc60mmnuaafQ8gnyOnk8NxytOWfL+YzTnb9by01mwH0dSXM9l9K/wAPsKdM9XDlJ/B265KUSVGQu3Ejw/SHqbZsbtErD5smJ2sQ6Lz6yfBflzkbRVs7JMbZcSzwbyK2kr7+JYYdZEEkV5dFrhcmXOFa3lRQ5Cxw0rGsSnZyWdKRpdCrzTK0DX6LhaHSdDSL985mq4jgmgAHWOaAxi8NGpCUJq8ZKzQ+caHZlPHKPJda9Vp0G3Zyp/ZmuHB8GYLFXTe+3afSVanFpqVmnvTV0+o861u1Gw87yo1FSn6ju4Po5Y95WnT7xO/o/Uv5bP1PIatTLrLvVXTagnT+85RvltXteN+ORXaV0POlJqXvRzTKapF3y7VvIHXlYZ1p2QtjjJ6f9fUU503ZpedHlS5ci60ZrXFpbbt97fF9fIeQ4fWCUcp5/eXpdfE1GgNMRtvWxLNX5HuaZUnVOEXt5KdlMJLH/T1Whj4yV001xTTHdu5jMPCO+PmvjB27uU1GiITcFtPafG1rrkuirGxt46KEoRS4ZKaI2Kq7Ku3ZFiqBGxWCUlZpNc5ta5OPBHDGeSs+tpu3x39Al1nvEYvRsIvJSX4Vew3Goopq0nzs5bnJdlxJexNVa6GK9R2HMGttXz32zTQ88OWYtzWTR4TM5VTu5N2lfJ7rW4MttE4iVWLu3tRaUrRlK990sllez7CVPCp70NxwWy7wbi+MG4vtRo9LGf4v9m7u4wiW8FJvLa92fyOrRs/v/wDHP5HKOl69P7W2uFTzv5t5caM05GtLYScalruLs1Zcqlylqj0vS28bnkp2X3QWcLB5r5RdAyjTVXZlZvZlKUXHzrXj2pM80asfT+ktFRxNGpRqJ7E045pXT3qa507PqPnrWfQNTC150qnI8ms01ySXM951ZadUxUVylwX/AE7Wb04y7KinU/x+Y9Tnf4ENPMdp1CLB3U00WVKfITouxV0qudyfCtcjZDOJZ0JbrllhXdLpKemy0wsiGRTmi1hMnYWoVdJlnhZEaKsy70bC7Rs6ELRS5ig1dwV/OayXezRnY0leFuZwtVPMsAAAXSqAAJcgBNWltKxU4vQMXnm+kuVI5IEkJuPRhdI6twd1smexPk9pTecF02R6nPCpjM9H8xhxLC1DPIq3kmoPkfVKS+I1HyaRpJ/RuST52+uzPXZaN5ht6M/ViKVeSSOpcXlM8WrUsXhHlH6SnzJyXYs4+BvdW9YYypw2rJuK5cr2zjfinkaStoNP/BUY3VGLvZtX4LvKc9O1yi3LV13JKaw/KL6nUTCUDEy0ZjMO/wBjV2o+pPws8u8cp624qH73DSdvtU9r80QvHTH7M3zXJP8APD/RmveHEPBR4LsM3T19pfbp1YdMb+DJUNd8O/tyXTCfyNfpR8GrpvX8rLp4ZDUsMVr1yw/tL/wVPkIlrph/Wl7kg60gqrv/AC/0LJ4Ublhynra9U72jTqyfJaKS8RiWsmJqZUsLLpntW8Eu8wkSfstvusf1aRcTw5TKrF42lSjnO8pS2G7wgou+01uu2l1nVofH1/3k1Ri+SG/u+Ze6vanrDp7D86XpVHnKXS+HMbxplnKQl9KuL3TTfhf5LahgoLfG/wCJt+JVa06pUMVScZea16M474vwtzF6sA+WTOVdHXVtpl1Vyaw0c6M1GW5M+ctY9V6uFk9pKUL5VINNPpW9FJGofQ+P1IhVfnN9xSYjyQ4eT3diS8B9BnXr9SUVyeN069ifRxKsely8i1F/akuhv5nIeRal7Sp1MiemkWvulL7MNSxd0WOExNja4fyNYdb5VX0za8C2w3kwwkbXp7X45Tl3Nmj0kmQz9QoaMLhcYm7b36qzfYszZ6vaEcmpVE0vV3N9JpMBqzRpehTjH8KSLSnQS3Ilr0kYvLOdfrlJYgsBRpqKSSslyIcAC8ckAAAAAAAAAAAAAAAEtgAB1MGgAAROhF70hmWBh6q7AAxhGcsS9HU/VXYJehqL30oPpjF/AAMbY+DbfJdNnVoiiv8Aap+5D5C46Op8kIrojH5AA2rwY+pLyxX1WPBdwqNBcAAzhGrbFKmhSQAAdAAMg5YLAAMnNk6kcAyBdgADBgAAAAAAAAAAA//Z"/>
          <p:cNvSpPr>
            <a:spLocks noChangeAspect="1" noChangeArrowheads="1"/>
          </p:cNvSpPr>
          <p:nvPr/>
        </p:nvSpPr>
        <p:spPr bwMode="auto">
          <a:xfrm>
            <a:off x="76200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http://topnews.in/health/files/apple-juice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016041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Vinegar ( CH</a:t>
            </a:r>
            <a:r>
              <a:rPr lang="en-US" baseline="-25000" dirty="0" smtClean="0"/>
              <a:t>3</a:t>
            </a:r>
            <a:r>
              <a:rPr lang="en-US" dirty="0" smtClean="0"/>
              <a:t>COOH)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Solution/compound</a:t>
            </a:r>
          </a:p>
          <a:p>
            <a:pPr lvl="1"/>
            <a:r>
              <a:rPr lang="en-US" dirty="0" smtClean="0"/>
              <a:t>Solution when it is mixed                                       with water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58" name="Picture 2" descr="http://bathew.com/writings/wp-content/uploads/2008/06/vinegar_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095625" cy="4238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Solution- it is a mixture of gases that are not chemically combined </a:t>
            </a:r>
            <a:endParaRPr lang="en-US" dirty="0"/>
          </a:p>
        </p:txBody>
      </p:sp>
      <p:pic>
        <p:nvPicPr>
          <p:cNvPr id="20482" name="Picture 2" descr="http://haltonenvironment.com/wp-content/uploads/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299085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that </a:t>
            </a:r>
            <a:r>
              <a:rPr lang="en-US" dirty="0" err="1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Party Mix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Heterogeneous</a:t>
            </a:r>
          </a:p>
          <a:p>
            <a:pPr lvl="1"/>
            <a:r>
              <a:rPr lang="en-US" dirty="0" smtClean="0"/>
              <a:t>Mechanical Mixture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ombination </a:t>
            </a:r>
            <a:r>
              <a:rPr lang="en-US" dirty="0"/>
              <a:t>of two or more substances that, no matter how hard you stir or mix, don't change- they stay as two separate substances, sitting beside each other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pic>
        <p:nvPicPr>
          <p:cNvPr id="21506" name="Picture 2" descr="http://farm3.static.flickr.com/2573/3820372498_179e5073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353</Words>
  <Application>Microsoft Office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Classifying Matter Worksheet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that Matter</vt:lpstr>
      <vt:lpstr>Classify the Matter</vt:lpstr>
      <vt:lpstr>Classify that Matter</vt:lpstr>
      <vt:lpstr>Classify that Matter</vt:lpstr>
      <vt:lpstr>Classify that Matter </vt:lpstr>
      <vt:lpstr>Classify that Matter</vt:lpstr>
      <vt:lpstr>Classify that Matter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Matter Worksheet</dc:title>
  <dc:creator>K J</dc:creator>
  <cp:lastModifiedBy>K J</cp:lastModifiedBy>
  <cp:revision>16</cp:revision>
  <dcterms:created xsi:type="dcterms:W3CDTF">2011-03-03T21:50:41Z</dcterms:created>
  <dcterms:modified xsi:type="dcterms:W3CDTF">2011-03-28T12:02:26Z</dcterms:modified>
</cp:coreProperties>
</file>