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64" r:id="rId4"/>
    <p:sldId id="259" r:id="rId5"/>
    <p:sldId id="263" r:id="rId6"/>
    <p:sldId id="260" r:id="rId7"/>
    <p:sldId id="261" r:id="rId8"/>
    <p:sldId id="262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89" r:id="rId31"/>
    <p:sldId id="290" r:id="rId32"/>
    <p:sldId id="293" r:id="rId33"/>
    <p:sldId id="292" r:id="rId34"/>
    <p:sldId id="294" r:id="rId35"/>
    <p:sldId id="275" r:id="rId36"/>
    <p:sldId id="295" r:id="rId37"/>
    <p:sldId id="297" r:id="rId38"/>
    <p:sldId id="296" r:id="rId39"/>
    <p:sldId id="265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94660"/>
  </p:normalViewPr>
  <p:slideViewPr>
    <p:cSldViewPr>
      <p:cViewPr varScale="1">
        <p:scale>
          <a:sx n="69" d="100"/>
          <a:sy n="69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86B5-5D8F-4E38-935C-87E45EE7B06C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84C1-9445-43F9-B0FE-FDF317F1CB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34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EE54-C17B-4E90-AD6C-E453F89B2D98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9138-6B88-47BA-95F2-F33C4DBC45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64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Discuss</a:t>
            </a:r>
            <a:r>
              <a:rPr lang="en-CA" baseline="0" dirty="0" smtClean="0"/>
              <a:t> with class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9138-6B88-47BA-95F2-F33C4DBC451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48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50875" cy="8448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29" y="160309"/>
            <a:ext cx="925187" cy="82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50875" cy="8448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88C9-AA02-4F43-B4CE-9DAF48064429}" type="datetimeFigureOut">
              <a:rPr lang="en-CA" smtClean="0"/>
              <a:t>24/08/2012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2D5B-E3EC-4525-90BF-AE025A81F8A4}" type="slidenum">
              <a:rPr lang="en-CA" smtClean="0"/>
              <a:t>‹#›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WHMIS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i="1" dirty="0" smtClean="0"/>
              <a:t>What students need to know</a:t>
            </a:r>
            <a:endParaRPr lang="en-CA" sz="2400" i="1" dirty="0"/>
          </a:p>
        </p:txBody>
      </p:sp>
      <p:pic>
        <p:nvPicPr>
          <p:cNvPr id="1028" name="Picture 4" descr="http://elearning2.castorcanada.com/pluginfile.php/38/mod_label/intro/Whmis%20log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130" y1="66286" x2="49565" y2="91810"/>
                        <a14:foregroundMark x1="44696" y1="61333" x2="66435" y2="92762"/>
                        <a14:foregroundMark x1="30435" y1="58476" x2="30435" y2="58476"/>
                        <a14:foregroundMark x1="43478" y1="57524" x2="43478" y2="57524"/>
                        <a14:foregroundMark x1="61739" y1="65143" x2="61739" y2="65143"/>
                        <a14:foregroundMark x1="53739" y1="43619" x2="53739" y2="43619"/>
                        <a14:foregroundMark x1="74261" y1="99238" x2="74261" y2="99238"/>
                        <a14:foregroundMark x1="40870" y1="48381" x2="40870" y2="48381"/>
                        <a14:foregroundMark x1="39826" y1="99238" x2="39826" y2="99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79059"/>
            <a:ext cx="3731118" cy="3406673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Meet the Symbols</a:t>
            </a:r>
            <a:endParaRPr lang="en-CA" dirty="0"/>
          </a:p>
        </p:txBody>
      </p:sp>
      <p:pic>
        <p:nvPicPr>
          <p:cNvPr id="19458" name="Picture 2" descr="http://www.coursepark.com/blog/wp-content/uploads/2011/11/whmi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6" y="2276872"/>
            <a:ext cx="71056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A:</a:t>
            </a:r>
            <a:br>
              <a:rPr lang="en-CA" dirty="0" smtClean="0"/>
            </a:br>
            <a:r>
              <a:rPr lang="en-CA" dirty="0" smtClean="0"/>
              <a:t>Compressed Gas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311150" cy="4051437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b="1" i="1" dirty="0"/>
              <a:t> </a:t>
            </a:r>
            <a:r>
              <a:rPr lang="en-CA" i="1" dirty="0"/>
              <a:t>c</a:t>
            </a:r>
            <a:r>
              <a:rPr lang="en-CA" i="1" dirty="0" smtClean="0"/>
              <a:t>ompress gas canisters may explode due to high pressure</a:t>
            </a:r>
            <a:br>
              <a:rPr lang="en-CA" i="1" dirty="0" smtClean="0"/>
            </a:br>
            <a:endParaRPr lang="en-CA" i="1" dirty="0" smtClean="0"/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o</a:t>
            </a:r>
            <a:r>
              <a:rPr lang="en-CA" dirty="0" smtClean="0"/>
              <a:t>xygen, acetylene, propane, some aerosols</a:t>
            </a:r>
            <a:endParaRPr lang="en-CA" dirty="0"/>
          </a:p>
        </p:txBody>
      </p:sp>
      <p:pic>
        <p:nvPicPr>
          <p:cNvPr id="20484" name="Picture 4" descr="http://upload.wikimedia.org/wikipedia/commons/thumb/f/f6/WHMIS_Class_A.svg/500px-WHMIS_Class_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7281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6/65/WHMIS_Class_B.svg/500px-WHMIS_Class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91" y="17592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B:</a:t>
            </a:r>
            <a:br>
              <a:rPr lang="en-CA" dirty="0" smtClean="0"/>
            </a:br>
            <a:r>
              <a:rPr lang="en-CA" dirty="0" smtClean="0"/>
              <a:t>Flammable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311150" cy="4051437"/>
          </a:xfrm>
        </p:spPr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b="1" i="1" dirty="0"/>
              <a:t> </a:t>
            </a:r>
            <a:r>
              <a:rPr lang="en-CA" i="1" dirty="0" smtClean="0"/>
              <a:t>may burn and cause fire</a:t>
            </a:r>
            <a:br>
              <a:rPr lang="en-CA" i="1" dirty="0" smtClean="0"/>
            </a:br>
            <a:endParaRPr lang="en-CA" i="1" dirty="0" smtClean="0"/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g</a:t>
            </a:r>
            <a:r>
              <a:rPr lang="en-CA" dirty="0" smtClean="0"/>
              <a:t>asoline, chlorine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26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2/28/WHMIS_Class_C.svg/500px-WHMIS_Class_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91" y="174511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C:</a:t>
            </a:r>
            <a:br>
              <a:rPr lang="en-CA" dirty="0" smtClean="0"/>
            </a:br>
            <a:r>
              <a:rPr lang="en-CA" dirty="0" smtClean="0"/>
              <a:t>Oxidizing Material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670744" cy="4051437"/>
          </a:xfrm>
        </p:spPr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b="1" i="1" dirty="0"/>
              <a:t> </a:t>
            </a:r>
            <a:r>
              <a:rPr lang="en-CA" i="1" dirty="0" smtClean="0"/>
              <a:t>may help other </a:t>
            </a:r>
            <a:br>
              <a:rPr lang="en-CA" i="1" dirty="0" smtClean="0"/>
            </a:br>
            <a:r>
              <a:rPr lang="en-CA" i="1" dirty="0" smtClean="0"/>
              <a:t>materials burn</a:t>
            </a:r>
            <a:br>
              <a:rPr lang="en-CA" i="1" dirty="0" smtClean="0"/>
            </a:br>
            <a:endParaRPr lang="en-CA" i="1" dirty="0" smtClean="0"/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</a:t>
            </a:r>
            <a:r>
              <a:rPr lang="en-CA" dirty="0" smtClean="0"/>
              <a:t>potassium chloride, nitric acid, ozone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60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9/96/WHMIS_Class_D-1.svg/500px-WHMIS_Class_D-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91" y="174511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D-1:</a:t>
            </a:r>
            <a:br>
              <a:rPr lang="en-CA" dirty="0" smtClean="0"/>
            </a:br>
            <a:r>
              <a:rPr lang="en-CA" dirty="0" smtClean="0"/>
              <a:t>Toxic (immediate)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670744" cy="40514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b="1" i="1" dirty="0"/>
              <a:t> </a:t>
            </a:r>
            <a:r>
              <a:rPr lang="en-CA" i="1" dirty="0" smtClean="0"/>
              <a:t>chemical causing immediate serious illness</a:t>
            </a:r>
            <a:br>
              <a:rPr lang="en-CA" i="1" dirty="0" smtClean="0"/>
            </a:br>
            <a:endParaRPr lang="en-CA" i="1" dirty="0" smtClean="0"/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</a:t>
            </a:r>
            <a:r>
              <a:rPr lang="en-CA" dirty="0" smtClean="0"/>
              <a:t>cyanide, carbon monoxide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2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thumb/3/38/WHMIS_Class_D-2.svg/500px-WHMIS_Class_D-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4511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D-2:</a:t>
            </a:r>
            <a:br>
              <a:rPr lang="en-CA" dirty="0" smtClean="0"/>
            </a:br>
            <a:r>
              <a:rPr lang="en-CA" dirty="0" smtClean="0"/>
              <a:t>Toxic (long term)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670744" cy="405143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b="1" i="1" dirty="0"/>
              <a:t> </a:t>
            </a:r>
            <a:r>
              <a:rPr lang="en-CA" i="1" dirty="0" smtClean="0"/>
              <a:t>chemical causing other toxic effects</a:t>
            </a:r>
            <a:br>
              <a:rPr lang="en-CA" i="1" dirty="0" smtClean="0"/>
            </a:br>
            <a:r>
              <a:rPr lang="en-CA" i="1" dirty="0" smtClean="0"/>
              <a:t>(</a:t>
            </a:r>
            <a:r>
              <a:rPr lang="en-CA" i="1" dirty="0" err="1" smtClean="0"/>
              <a:t>eg</a:t>
            </a:r>
            <a:r>
              <a:rPr lang="en-CA" i="1" dirty="0" smtClean="0"/>
              <a:t>. eye/skin irritation, cancer)</a:t>
            </a:r>
            <a:br>
              <a:rPr lang="en-CA" i="1" dirty="0" smtClean="0"/>
            </a:br>
            <a:endParaRPr lang="en-CA" i="1" dirty="0" smtClean="0"/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</a:t>
            </a:r>
            <a:r>
              <a:rPr lang="en-CA" dirty="0" smtClean="0"/>
              <a:t>mercury, lead, arsenic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6/62/WHMIS_Class_D-3.svg/500px-WHMIS_Class_D-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4511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D-3:</a:t>
            </a:r>
            <a:br>
              <a:rPr lang="en-CA" dirty="0" smtClean="0"/>
            </a:br>
            <a:r>
              <a:rPr lang="en-CA" dirty="0" err="1" smtClean="0"/>
              <a:t>Biohazardous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670744" cy="4051437"/>
          </a:xfrm>
        </p:spPr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i="1" dirty="0" smtClean="0"/>
              <a:t>infectious materials causing illness or disease</a:t>
            </a:r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</a:t>
            </a:r>
            <a:r>
              <a:rPr lang="en-CA" dirty="0" smtClean="0"/>
              <a:t>bacteria (</a:t>
            </a:r>
            <a:r>
              <a:rPr lang="en-CA" i="1" dirty="0" err="1" smtClean="0"/>
              <a:t>E.coli</a:t>
            </a:r>
            <a:r>
              <a:rPr lang="en-CA" dirty="0" smtClean="0"/>
              <a:t>), virus (HIV)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94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c/cd/WHMIS_Class_E.svg/500px-WHMIS_Class_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3098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E:</a:t>
            </a:r>
            <a:br>
              <a:rPr lang="en-CA" dirty="0" smtClean="0"/>
            </a:br>
            <a:r>
              <a:rPr lang="en-CA" dirty="0" smtClean="0"/>
              <a:t>Corrosive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670744" cy="4051437"/>
          </a:xfrm>
        </p:spPr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i="1" dirty="0" smtClean="0"/>
              <a:t>Causes burns to skin, eyes, lungs, clothes and metals</a:t>
            </a:r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</a:t>
            </a:r>
            <a:r>
              <a:rPr lang="en-CA" dirty="0" smtClean="0"/>
              <a:t>hydrochloric acid, sodium hydroxide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5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thumb/2/2f/WHMIS_Class_F.svg/500px-WHMIS_Class_F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3098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811030" cy="924475"/>
          </a:xfrm>
        </p:spPr>
        <p:txBody>
          <a:bodyPr/>
          <a:lstStyle/>
          <a:p>
            <a:r>
              <a:rPr lang="en-CA" dirty="0" smtClean="0"/>
              <a:t>Class F:</a:t>
            </a:r>
            <a:br>
              <a:rPr lang="en-CA" dirty="0" smtClean="0"/>
            </a:br>
            <a:r>
              <a:rPr lang="en-CA" dirty="0" smtClean="0"/>
              <a:t>Dangerously Reactive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04" y="2093205"/>
            <a:ext cx="4670744" cy="4051437"/>
          </a:xfrm>
        </p:spPr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b="1" i="1" dirty="0" smtClean="0"/>
              <a:t>RISKS:</a:t>
            </a:r>
          </a:p>
          <a:p>
            <a:pPr lvl="1"/>
            <a:r>
              <a:rPr lang="en-CA" i="1" dirty="0" smtClean="0"/>
              <a:t>Causes burns or explode if heated, shaken or mixed</a:t>
            </a:r>
          </a:p>
          <a:p>
            <a:r>
              <a:rPr lang="en-CA" dirty="0"/>
              <a:t> </a:t>
            </a:r>
            <a:r>
              <a:rPr lang="en-CA" b="1" dirty="0" smtClean="0"/>
              <a:t>EXAMPLES:</a:t>
            </a:r>
            <a:endParaRPr lang="en-CA" b="1" dirty="0"/>
          </a:p>
          <a:p>
            <a:pPr lvl="1"/>
            <a:r>
              <a:rPr lang="en-CA" dirty="0"/>
              <a:t> </a:t>
            </a:r>
            <a:r>
              <a:rPr lang="en-CA" dirty="0" smtClean="0"/>
              <a:t>nitroglycerine, aluminum chloride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89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 Labels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All WHMIS controlled chemicals must be labeled</a:t>
            </a:r>
            <a:endParaRPr lang="en-CA" sz="2400" dirty="0"/>
          </a:p>
          <a:p>
            <a:pPr lvl="1"/>
            <a:r>
              <a:rPr lang="en-US" dirty="0"/>
              <a:t>To identify a WHMIS label, look for the cross hatched border on the chemical </a:t>
            </a:r>
            <a:r>
              <a:rPr lang="en-US" dirty="0" smtClean="0"/>
              <a:t>container</a:t>
            </a:r>
            <a:endParaRPr lang="en-C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0503" y="-590271"/>
            <a:ext cx="5397294" cy="717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 Stands for…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39" y="1807361"/>
            <a:ext cx="2808313" cy="464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CA" dirty="0" smtClean="0"/>
              <a:t>orkplace</a:t>
            </a:r>
          </a:p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CA" dirty="0" smtClean="0"/>
              <a:t>azardous</a:t>
            </a:r>
          </a:p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CA" dirty="0" smtClean="0"/>
              <a:t>aterials</a:t>
            </a:r>
          </a:p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CA" dirty="0" smtClean="0"/>
              <a:t>nformation</a:t>
            </a:r>
          </a:p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CA" dirty="0" smtClean="0"/>
              <a:t>ystem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6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 Labels</a:t>
            </a:r>
            <a:endParaRPr lang="en-CA" dirty="0"/>
          </a:p>
        </p:txBody>
      </p:sp>
      <p:pic>
        <p:nvPicPr>
          <p:cNvPr id="9218" name="Picture 2" descr="http://umanitoba.ca/faculties/science/departments/microbiology/media/WHMIS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25886"/>
            <a:ext cx="5429200" cy="37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6372200" y="4293096"/>
            <a:ext cx="1080120" cy="180020"/>
          </a:xfrm>
          <a:prstGeom prst="rightArrow">
            <a:avLst>
              <a:gd name="adj1" fmla="val 19216"/>
              <a:gd name="adj2" fmla="val 10243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 rot="19350201">
            <a:off x="1223629" y="2924946"/>
            <a:ext cx="1080120" cy="180020"/>
          </a:xfrm>
          <a:prstGeom prst="rightArrow">
            <a:avLst>
              <a:gd name="adj1" fmla="val 19216"/>
              <a:gd name="adj2" fmla="val 10243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462688" y="4059940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Supplier</a:t>
            </a:r>
            <a:br>
              <a:rPr lang="en-CA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CA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Label</a:t>
            </a:r>
            <a:endParaRPr lang="en-CA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343" y="3415112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Workplace</a:t>
            </a:r>
            <a:br>
              <a:rPr lang="en-CA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CA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Label</a:t>
            </a:r>
            <a:endParaRPr lang="en-CA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3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WHMIS Labels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060848"/>
            <a:ext cx="7125112" cy="446449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Supplier labels are provided by the manufacturer of the chemical and must include</a:t>
            </a:r>
            <a:r>
              <a:rPr lang="en-US" dirty="0" smtClean="0"/>
              <a:t>:</a:t>
            </a:r>
            <a:endParaRPr lang="en-CA" sz="2400" dirty="0"/>
          </a:p>
          <a:p>
            <a:pPr lvl="2"/>
            <a:r>
              <a:rPr lang="en-US" dirty="0"/>
              <a:t>Name of product</a:t>
            </a:r>
            <a:endParaRPr lang="en-CA" sz="2000" dirty="0"/>
          </a:p>
          <a:p>
            <a:pPr lvl="2"/>
            <a:r>
              <a:rPr lang="en-US" dirty="0"/>
              <a:t>Supplier identifier</a:t>
            </a:r>
            <a:endParaRPr lang="en-CA" sz="2000" dirty="0"/>
          </a:p>
          <a:p>
            <a:pPr lvl="2"/>
            <a:r>
              <a:rPr lang="en-US" dirty="0"/>
              <a:t>Statement referring to MSDS</a:t>
            </a:r>
            <a:endParaRPr lang="en-CA" sz="2000" dirty="0"/>
          </a:p>
          <a:p>
            <a:pPr lvl="2"/>
            <a:r>
              <a:rPr lang="en-US" dirty="0"/>
              <a:t>Hazard symbols</a:t>
            </a:r>
            <a:endParaRPr lang="en-CA" sz="2000" dirty="0"/>
          </a:p>
          <a:p>
            <a:pPr lvl="2"/>
            <a:r>
              <a:rPr lang="en-US" dirty="0"/>
              <a:t>Risk phrases</a:t>
            </a:r>
            <a:endParaRPr lang="en-CA" sz="2000" dirty="0"/>
          </a:p>
          <a:p>
            <a:pPr lvl="2"/>
            <a:r>
              <a:rPr lang="en-US" dirty="0"/>
              <a:t>Precautionary measures</a:t>
            </a:r>
            <a:endParaRPr lang="en-CA" sz="2000" dirty="0"/>
          </a:p>
          <a:p>
            <a:pPr lvl="2"/>
            <a:r>
              <a:rPr lang="en-US" dirty="0"/>
              <a:t>First aid treatment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54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29" y="1052736"/>
            <a:ext cx="3970259" cy="5544616"/>
          </a:xfrm>
        </p:spPr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en-US" dirty="0"/>
              <a:t>How do you know that this is a WHMIS label by looking at it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Answer:</a:t>
            </a:r>
          </a:p>
          <a:p>
            <a:pPr marL="0" lvl="0" indent="0" algn="ctr">
              <a:buNone/>
            </a:pPr>
            <a:r>
              <a:rPr lang="en-CA" u="sng" dirty="0" smtClean="0"/>
              <a:t>It has a hatched border</a:t>
            </a:r>
            <a:endParaRPr lang="en-CA" u="sng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http://www.vchri.ca/i/photos/AcetoneSheetLar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31"/>
          <a:stretch/>
        </p:blipFill>
        <p:spPr bwMode="auto">
          <a:xfrm>
            <a:off x="0" y="0"/>
            <a:ext cx="4994230" cy="686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0" y="369739"/>
            <a:ext cx="4132015" cy="62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29" y="1052736"/>
            <a:ext cx="4149771" cy="554461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 startAt="2"/>
            </a:pPr>
            <a:r>
              <a:rPr lang="en-CA" dirty="0" smtClean="0"/>
              <a:t>Name </a:t>
            </a:r>
            <a:r>
              <a:rPr lang="en-CA" dirty="0"/>
              <a:t>the hazard categories that acetone belongs to</a:t>
            </a:r>
            <a:r>
              <a:rPr lang="en-CA" dirty="0" smtClean="0"/>
              <a:t>:</a:t>
            </a:r>
          </a:p>
          <a:p>
            <a:pPr marL="0" lv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Answer:</a:t>
            </a:r>
          </a:p>
          <a:p>
            <a:pPr marL="0" lvl="0" indent="0" algn="ctr">
              <a:buNone/>
            </a:pPr>
            <a:r>
              <a:rPr lang="en-CA" sz="1800" u="sng" dirty="0" smtClean="0"/>
              <a:t>Class B: </a:t>
            </a:r>
            <a:r>
              <a:rPr lang="en-CA" sz="2800" u="sng" dirty="0" smtClean="0"/>
              <a:t>Flammable</a:t>
            </a:r>
          </a:p>
          <a:p>
            <a:pPr marL="0" lvl="0" indent="0" algn="ctr">
              <a:buNone/>
            </a:pPr>
            <a:r>
              <a:rPr lang="en-CA" sz="1800" u="sng" dirty="0" smtClean="0"/>
              <a:t>Class D3: </a:t>
            </a:r>
            <a:r>
              <a:rPr lang="en-CA" sz="2400" u="sng" dirty="0" smtClean="0"/>
              <a:t>Toxic (long term)</a:t>
            </a:r>
            <a:endParaRPr lang="en-CA" sz="2400" u="sng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http://www.vchri.ca/i/photos/AcetoneSheetLar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31"/>
          <a:stretch/>
        </p:blipFill>
        <p:spPr bwMode="auto">
          <a:xfrm>
            <a:off x="0" y="0"/>
            <a:ext cx="4994230" cy="686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8" y="1358900"/>
            <a:ext cx="2367712" cy="79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4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29" y="1052736"/>
            <a:ext cx="4149771" cy="554461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 startAt="3"/>
            </a:pPr>
            <a:r>
              <a:rPr lang="en-CA" dirty="0" smtClean="0"/>
              <a:t>What </a:t>
            </a:r>
            <a:r>
              <a:rPr lang="en-CA" dirty="0"/>
              <a:t>safety equipment should you wear when handling acetone</a:t>
            </a:r>
            <a:r>
              <a:rPr lang="en-CA" dirty="0" smtClean="0"/>
              <a:t>?</a:t>
            </a:r>
          </a:p>
          <a:p>
            <a:pPr marL="0" lv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Answer:</a:t>
            </a:r>
          </a:p>
          <a:p>
            <a:pPr marL="0" lvl="0" indent="0" algn="ctr">
              <a:buNone/>
            </a:pPr>
            <a:r>
              <a:rPr lang="en-CA" u="sng" dirty="0" smtClean="0"/>
              <a:t>Goggles and Gloves</a:t>
            </a:r>
            <a:endParaRPr lang="en-CA" sz="4800" dirty="0"/>
          </a:p>
        </p:txBody>
      </p:sp>
      <p:pic>
        <p:nvPicPr>
          <p:cNvPr id="4" name="Picture 3" descr="http://www.vchri.ca/i/photos/AcetoneSheetLar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31"/>
          <a:stretch/>
        </p:blipFill>
        <p:spPr bwMode="auto">
          <a:xfrm>
            <a:off x="0" y="0"/>
            <a:ext cx="4994230" cy="686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5214" y="2329829"/>
            <a:ext cx="1657830" cy="333995"/>
            <a:chOff x="705214" y="2329829"/>
            <a:chExt cx="1657830" cy="333995"/>
          </a:xfrm>
        </p:grpSpPr>
        <p:sp>
          <p:nvSpPr>
            <p:cNvPr id="2" name="Rectangle 1"/>
            <p:cNvSpPr/>
            <p:nvPr/>
          </p:nvSpPr>
          <p:spPr>
            <a:xfrm>
              <a:off x="705214" y="2329829"/>
              <a:ext cx="1657830" cy="333995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14" y="2329829"/>
              <a:ext cx="1657830" cy="33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44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29" y="1052736"/>
            <a:ext cx="4149771" cy="554461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 startAt="4"/>
            </a:pPr>
            <a:r>
              <a:rPr lang="en-CA" dirty="0" smtClean="0"/>
              <a:t>What should you do if you get acetone on your skin?</a:t>
            </a:r>
          </a:p>
          <a:p>
            <a:pPr marL="0" lv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Answer:</a:t>
            </a:r>
          </a:p>
          <a:p>
            <a:pPr marL="0" lvl="0" indent="0" algn="ctr">
              <a:buNone/>
            </a:pPr>
            <a:r>
              <a:rPr lang="en-CA" u="sng" dirty="0" smtClean="0"/>
              <a:t>Wash with soap and water</a:t>
            </a:r>
            <a:endParaRPr lang="en-CA" sz="4800" dirty="0"/>
          </a:p>
        </p:txBody>
      </p:sp>
      <p:pic>
        <p:nvPicPr>
          <p:cNvPr id="4" name="Picture 3" descr="http://www.vchri.ca/i/photos/AcetoneSheetLar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31"/>
          <a:stretch/>
        </p:blipFill>
        <p:spPr bwMode="auto">
          <a:xfrm>
            <a:off x="0" y="0"/>
            <a:ext cx="4994230" cy="686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3568" y="3986771"/>
            <a:ext cx="1691332" cy="710213"/>
            <a:chOff x="683568" y="3986771"/>
            <a:chExt cx="1691332" cy="710213"/>
          </a:xfrm>
        </p:grpSpPr>
        <p:sp>
          <p:nvSpPr>
            <p:cNvPr id="2" name="Rectangle 1"/>
            <p:cNvSpPr/>
            <p:nvPr/>
          </p:nvSpPr>
          <p:spPr>
            <a:xfrm>
              <a:off x="683568" y="3986771"/>
              <a:ext cx="1691332" cy="710213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26" y="4005065"/>
              <a:ext cx="1683874" cy="69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4441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29" y="1052736"/>
            <a:ext cx="4149771" cy="554461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 startAt="5"/>
            </a:pPr>
            <a:r>
              <a:rPr lang="en-CA" dirty="0" smtClean="0"/>
              <a:t>Who is the supplier of this acetone product?</a:t>
            </a:r>
          </a:p>
          <a:p>
            <a:pPr marL="0" lv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Answer:</a:t>
            </a:r>
          </a:p>
          <a:p>
            <a:pPr marL="0" lvl="0" indent="0" algn="ctr">
              <a:buNone/>
            </a:pPr>
            <a:r>
              <a:rPr lang="en-CA" u="sng" dirty="0" smtClean="0"/>
              <a:t>BIG Chemical Company</a:t>
            </a:r>
            <a:endParaRPr lang="en-CA" sz="4800" dirty="0"/>
          </a:p>
        </p:txBody>
      </p:sp>
      <p:pic>
        <p:nvPicPr>
          <p:cNvPr id="4" name="Picture 3" descr="http://www.vchri.ca/i/photos/AcetoneSheetLar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31"/>
          <a:stretch/>
        </p:blipFill>
        <p:spPr bwMode="auto">
          <a:xfrm>
            <a:off x="0" y="0"/>
            <a:ext cx="4994230" cy="686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30324" y="6120314"/>
            <a:ext cx="2732642" cy="267787"/>
            <a:chOff x="930324" y="6120314"/>
            <a:chExt cx="2732642" cy="267787"/>
          </a:xfrm>
        </p:grpSpPr>
        <p:sp>
          <p:nvSpPr>
            <p:cNvPr id="2" name="Rectangle 1"/>
            <p:cNvSpPr/>
            <p:nvPr/>
          </p:nvSpPr>
          <p:spPr>
            <a:xfrm>
              <a:off x="930324" y="6120315"/>
              <a:ext cx="2705571" cy="267786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25" y="6120314"/>
              <a:ext cx="2732641" cy="26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6694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439" y="1700808"/>
            <a:ext cx="2818131" cy="8615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What’s that?</a:t>
            </a:r>
            <a:endParaRPr lang="en-CA" sz="48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http://www.vchri.ca/i/photos/AcetoneSheetLar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31"/>
          <a:stretch/>
        </p:blipFill>
        <p:spPr bwMode="auto">
          <a:xfrm>
            <a:off x="0" y="0"/>
            <a:ext cx="4994230" cy="686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8" y="927769"/>
            <a:ext cx="3892747" cy="32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2720158">
            <a:off x="4488342" y="1442951"/>
            <a:ext cx="1389931" cy="231655"/>
          </a:xfrm>
          <a:prstGeom prst="rightArrow">
            <a:avLst>
              <a:gd name="adj1" fmla="val 19216"/>
              <a:gd name="adj2" fmla="val 10243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455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MSDS Stands for…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807361"/>
            <a:ext cx="2520280" cy="464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CA" dirty="0" smtClean="0"/>
              <a:t>aterial</a:t>
            </a:r>
          </a:p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CA" dirty="0" smtClean="0"/>
              <a:t>afety</a:t>
            </a:r>
          </a:p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CA" dirty="0" smtClean="0"/>
              <a:t>ata</a:t>
            </a:r>
          </a:p>
          <a:p>
            <a:pPr marL="0" indent="0">
              <a:buNone/>
            </a:pPr>
            <a:r>
              <a:rPr lang="en-CA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CA" dirty="0" smtClean="0"/>
              <a:t>heet</a:t>
            </a:r>
          </a:p>
        </p:txBody>
      </p:sp>
    </p:spTree>
    <p:extLst>
      <p:ext uri="{BB962C8B-B14F-4D97-AF65-F5344CB8AC3E}">
        <p14:creationId xmlns:p14="http://schemas.microsoft.com/office/powerpoint/2010/main" val="40895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MSDS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888974"/>
            <a:ext cx="7488832" cy="3384376"/>
          </a:xfrm>
        </p:spPr>
        <p:txBody>
          <a:bodyPr numCol="2">
            <a:normAutofit fontScale="92500" lnSpcReduction="10000"/>
          </a:bodyPr>
          <a:lstStyle/>
          <a:p>
            <a:pPr lvl="2"/>
            <a:r>
              <a:rPr lang="en-US" dirty="0"/>
              <a:t>Product identification and uses of the product</a:t>
            </a:r>
            <a:endParaRPr lang="en-CA" sz="2000" dirty="0"/>
          </a:p>
          <a:p>
            <a:pPr lvl="2"/>
            <a:r>
              <a:rPr lang="en-US" dirty="0"/>
              <a:t>Hazardous ingredients</a:t>
            </a:r>
            <a:endParaRPr lang="en-CA" sz="2000" dirty="0"/>
          </a:p>
          <a:p>
            <a:pPr lvl="2"/>
            <a:r>
              <a:rPr lang="en-US" dirty="0"/>
              <a:t>Physical data</a:t>
            </a:r>
            <a:endParaRPr lang="en-CA" sz="2000" dirty="0"/>
          </a:p>
          <a:p>
            <a:pPr lvl="2"/>
            <a:r>
              <a:rPr lang="en-US" dirty="0"/>
              <a:t>Fire and explosion </a:t>
            </a:r>
            <a:r>
              <a:rPr lang="en-US" dirty="0" smtClean="0"/>
              <a:t>data</a:t>
            </a:r>
            <a:endParaRPr lang="en-CA" sz="2000" dirty="0"/>
          </a:p>
          <a:p>
            <a:pPr lvl="2"/>
            <a:r>
              <a:rPr lang="en-US" dirty="0" smtClean="0"/>
              <a:t>Reactivity data</a:t>
            </a:r>
          </a:p>
          <a:p>
            <a:pPr lvl="2"/>
            <a:r>
              <a:rPr lang="en-US" dirty="0"/>
              <a:t>Toxicological properties</a:t>
            </a:r>
            <a:endParaRPr lang="en-CA" sz="2000" dirty="0"/>
          </a:p>
          <a:p>
            <a:pPr lvl="2"/>
            <a:r>
              <a:rPr lang="en-US" dirty="0"/>
              <a:t>Preventive measures</a:t>
            </a:r>
            <a:endParaRPr lang="en-CA" sz="2000" dirty="0"/>
          </a:p>
          <a:p>
            <a:pPr lvl="2"/>
            <a:r>
              <a:rPr lang="en-US" dirty="0"/>
              <a:t>First Aid </a:t>
            </a:r>
            <a:r>
              <a:rPr lang="en-US" dirty="0" smtClean="0"/>
              <a:t>Measures</a:t>
            </a:r>
            <a:endParaRPr lang="en-CA" sz="2000" dirty="0"/>
          </a:p>
          <a:p>
            <a:pPr lvl="2"/>
            <a:r>
              <a:rPr lang="en-US" dirty="0" smtClean="0"/>
              <a:t>Source </a:t>
            </a:r>
            <a:r>
              <a:rPr lang="en-US" dirty="0"/>
              <a:t>of MSDS and data</a:t>
            </a: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00200" y="1556792"/>
            <a:ext cx="746023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dirty="0" smtClean="0"/>
              <a:t>Contains detailed information about a WHMIS controlled product including:</a:t>
            </a:r>
          </a:p>
          <a:p>
            <a:pPr marL="742950" lvl="2" indent="-342900"/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6535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it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smtClean="0"/>
              <a:t>4 Main Parts of WHMIS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 </a:t>
            </a:r>
            <a:r>
              <a:rPr lang="en-CA" dirty="0" smtClean="0"/>
              <a:t>Classification and symbols for hazardous materials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 </a:t>
            </a:r>
            <a:r>
              <a:rPr lang="en-CA" dirty="0" smtClean="0"/>
              <a:t>Labels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 </a:t>
            </a:r>
            <a:r>
              <a:rPr lang="en-CA" dirty="0" smtClean="0"/>
              <a:t>Material Safety Data Sheets (MSDS)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 Worker Education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1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11302"/>
            <a:ext cx="7125113" cy="924475"/>
          </a:xfrm>
        </p:spPr>
        <p:txBody>
          <a:bodyPr/>
          <a:lstStyle/>
          <a:p>
            <a:r>
              <a:rPr lang="en-CA" dirty="0" smtClean="0"/>
              <a:t>MSDS example</a:t>
            </a:r>
            <a:endParaRPr lang="en-CA" dirty="0"/>
          </a:p>
        </p:txBody>
      </p:sp>
      <p:pic>
        <p:nvPicPr>
          <p:cNvPr id="4" name="Picture 3" descr="C:\Users\Dave\Desktop\Hydrochloric Acid Solution 0.1M (2 pages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2122" r="11517" b="3817"/>
          <a:stretch/>
        </p:blipFill>
        <p:spPr bwMode="auto">
          <a:xfrm rot="5400000">
            <a:off x="1729301" y="-673330"/>
            <a:ext cx="5685399" cy="9144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9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5"/>
            <a:ext cx="7125113" cy="924475"/>
          </a:xfrm>
        </p:spPr>
        <p:txBody>
          <a:bodyPr/>
          <a:lstStyle/>
          <a:p>
            <a:r>
              <a:rPr lang="en-CA" dirty="0" smtClean="0"/>
              <a:t>MSDS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09288" cy="5563605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400" b="1" dirty="0"/>
              <a:t>What is the full name of the product</a:t>
            </a:r>
            <a:r>
              <a:rPr lang="en-US" sz="3400" b="1" dirty="0" smtClean="0"/>
              <a:t>?</a:t>
            </a:r>
            <a:endParaRPr lang="en-US" sz="3400" b="1" dirty="0"/>
          </a:p>
          <a:p>
            <a:pPr marL="914400" lvl="1" indent="-514350"/>
            <a:r>
              <a:rPr lang="en-US" sz="3000" dirty="0" smtClean="0"/>
              <a:t>Hydrochloric Acid Solution, 0.1M</a:t>
            </a:r>
          </a:p>
          <a:p>
            <a:pPr marL="914400" lvl="1" indent="-514350"/>
            <a:r>
              <a:rPr lang="en-US" sz="3000" dirty="0" smtClean="0"/>
              <a:t>Section 1</a:t>
            </a:r>
            <a:br>
              <a:rPr lang="en-US" sz="3000" dirty="0" smtClean="0"/>
            </a:br>
            <a:endParaRPr lang="en-CA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Name the manufacturer, their location and emergency contact </a:t>
            </a:r>
            <a:r>
              <a:rPr lang="en-US" b="1" dirty="0" smtClean="0"/>
              <a:t>information.</a:t>
            </a:r>
          </a:p>
          <a:p>
            <a:pPr marL="914400" lvl="1" indent="-514350"/>
            <a:r>
              <a:rPr lang="en-CA" dirty="0" smtClean="0"/>
              <a:t>Columbus </a:t>
            </a:r>
            <a:r>
              <a:rPr lang="en-CA" dirty="0"/>
              <a:t>Chemical </a:t>
            </a:r>
            <a:r>
              <a:rPr lang="en-CA" dirty="0" smtClean="0"/>
              <a:t>Industries</a:t>
            </a:r>
          </a:p>
          <a:p>
            <a:pPr marL="914400" lvl="1" indent="-514350"/>
            <a:r>
              <a:rPr lang="en-CA" dirty="0" smtClean="0"/>
              <a:t>Columbus</a:t>
            </a:r>
            <a:r>
              <a:rPr lang="en-CA" dirty="0"/>
              <a:t>, </a:t>
            </a:r>
            <a:r>
              <a:rPr lang="en-CA" dirty="0" smtClean="0"/>
              <a:t>WI.</a:t>
            </a:r>
          </a:p>
          <a:p>
            <a:pPr marL="914400" lvl="1" indent="-514350"/>
            <a:r>
              <a:rPr lang="en-US" dirty="0"/>
              <a:t>CANUTEC (Canada): </a:t>
            </a:r>
            <a:r>
              <a:rPr lang="en-US" dirty="0" smtClean="0"/>
              <a:t>613-424-6666</a:t>
            </a:r>
          </a:p>
          <a:p>
            <a:pPr marL="914400" lvl="1" indent="-514350"/>
            <a:r>
              <a:rPr lang="en-US" dirty="0" smtClean="0"/>
              <a:t>Section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08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5"/>
            <a:ext cx="7125113" cy="924475"/>
          </a:xfrm>
        </p:spPr>
        <p:txBody>
          <a:bodyPr/>
          <a:lstStyle/>
          <a:p>
            <a:r>
              <a:rPr lang="en-CA" dirty="0" smtClean="0"/>
              <a:t>MSDS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09288" cy="556360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b="1" dirty="0" smtClean="0"/>
              <a:t>What </a:t>
            </a:r>
            <a:r>
              <a:rPr lang="en-US" b="1" dirty="0"/>
              <a:t>safety equipment should you wear when handling this </a:t>
            </a:r>
            <a:r>
              <a:rPr lang="en-US" b="1" dirty="0" smtClean="0"/>
              <a:t>product</a:t>
            </a:r>
          </a:p>
          <a:p>
            <a:pPr marL="914400" lvl="1" indent="-514350"/>
            <a:r>
              <a:rPr lang="en-US" dirty="0" smtClean="0"/>
              <a:t>Goggles, gloves and apron</a:t>
            </a:r>
          </a:p>
          <a:p>
            <a:pPr marL="914400" lvl="1" indent="-514350"/>
            <a:r>
              <a:rPr lang="en-US" dirty="0" smtClean="0"/>
              <a:t>Section 8</a:t>
            </a:r>
            <a:r>
              <a:rPr lang="en-US" b="1" dirty="0"/>
              <a:t/>
            </a:r>
            <a:br>
              <a:rPr lang="en-US" b="1" dirty="0"/>
            </a:br>
            <a:endParaRPr lang="en-CA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US" b="1" dirty="0"/>
              <a:t>What should you do if </a:t>
            </a:r>
            <a:r>
              <a:rPr lang="en-US" b="1" dirty="0" smtClean="0"/>
              <a:t>you </a:t>
            </a:r>
            <a:r>
              <a:rPr lang="en-US" b="1" dirty="0"/>
              <a:t>get this product on your skin</a:t>
            </a:r>
            <a:r>
              <a:rPr lang="en-US" b="1" dirty="0" smtClean="0"/>
              <a:t>?</a:t>
            </a:r>
            <a:endParaRPr lang="en-US" b="1" dirty="0"/>
          </a:p>
          <a:p>
            <a:pPr marL="914400" lvl="1" indent="-514350"/>
            <a:r>
              <a:rPr lang="en-US" dirty="0" smtClean="0"/>
              <a:t>Flush with water for 15 minutes</a:t>
            </a:r>
          </a:p>
          <a:p>
            <a:pPr marL="914400" lvl="1" indent="-514350"/>
            <a:r>
              <a:rPr lang="en-US" dirty="0" smtClean="0"/>
              <a:t>Section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5956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5"/>
            <a:ext cx="7125113" cy="924475"/>
          </a:xfrm>
        </p:spPr>
        <p:txBody>
          <a:bodyPr/>
          <a:lstStyle/>
          <a:p>
            <a:r>
              <a:rPr lang="en-CA" dirty="0" smtClean="0"/>
              <a:t>MSDS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09288" cy="556360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b="1" dirty="0"/>
              <a:t>What should you do if you swallow this product</a:t>
            </a:r>
            <a:r>
              <a:rPr lang="en-US" b="1" dirty="0" smtClean="0"/>
              <a:t>?</a:t>
            </a:r>
          </a:p>
          <a:p>
            <a:pPr marL="914400" lvl="1" indent="-514350"/>
            <a:r>
              <a:rPr lang="en-CA" dirty="0"/>
              <a:t>Call Poison Control immediately. Do not induce vomiting. Rinse mouth with cold water. </a:t>
            </a:r>
            <a:r>
              <a:rPr lang="en-CA" dirty="0" smtClean="0"/>
              <a:t>Drink 1-2 </a:t>
            </a:r>
            <a:r>
              <a:rPr lang="en-CA" dirty="0"/>
              <a:t>cups of </a:t>
            </a:r>
            <a:r>
              <a:rPr lang="en-CA" dirty="0" smtClean="0"/>
              <a:t>water.</a:t>
            </a:r>
          </a:p>
          <a:p>
            <a:pPr marL="914400" lvl="1" indent="-514350"/>
            <a:r>
              <a:rPr lang="en-CA" dirty="0" smtClean="0"/>
              <a:t>Section 4</a:t>
            </a:r>
            <a:r>
              <a:rPr lang="en-US" dirty="0"/>
              <a:t/>
            </a:r>
            <a:br>
              <a:rPr lang="en-US" dirty="0"/>
            </a:br>
            <a:endParaRPr lang="en-CA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US" b="1" dirty="0"/>
              <a:t>Does this product have an odor</a:t>
            </a:r>
            <a:r>
              <a:rPr lang="en-US" b="1" dirty="0" smtClean="0"/>
              <a:t>?</a:t>
            </a:r>
          </a:p>
          <a:p>
            <a:pPr marL="914400" lvl="1" indent="-514350"/>
            <a:r>
              <a:rPr lang="en-US" dirty="0" smtClean="0"/>
              <a:t>Yes</a:t>
            </a:r>
          </a:p>
          <a:p>
            <a:pPr marL="914400" lvl="1" indent="-514350"/>
            <a:r>
              <a:rPr lang="en-US" dirty="0" smtClean="0"/>
              <a:t>Section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6288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5"/>
            <a:ext cx="7125113" cy="924475"/>
          </a:xfrm>
        </p:spPr>
        <p:txBody>
          <a:bodyPr/>
          <a:lstStyle/>
          <a:p>
            <a:r>
              <a:rPr lang="en-CA" dirty="0" smtClean="0"/>
              <a:t>MSDS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09288" cy="556360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7"/>
            </a:pPr>
            <a:r>
              <a:rPr lang="en-US" b="1" dirty="0" smtClean="0"/>
              <a:t>What </a:t>
            </a:r>
            <a:r>
              <a:rPr lang="en-US" b="1" dirty="0"/>
              <a:t>is the WHMIS classification of this product</a:t>
            </a:r>
            <a:r>
              <a:rPr lang="en-US" b="1" dirty="0" smtClean="0"/>
              <a:t>?</a:t>
            </a:r>
          </a:p>
          <a:p>
            <a:pPr marL="914400" lvl="1" indent="-514350"/>
            <a:r>
              <a:rPr lang="en-US" dirty="0" smtClean="0"/>
              <a:t>Class E: Corrosive liquid</a:t>
            </a:r>
          </a:p>
          <a:p>
            <a:pPr marL="914400" lvl="1" indent="-514350"/>
            <a:r>
              <a:rPr lang="en-US" dirty="0" smtClean="0"/>
              <a:t>Section 15</a:t>
            </a:r>
            <a:br>
              <a:rPr lang="en-US" dirty="0" smtClean="0"/>
            </a:br>
            <a:endParaRPr lang="en-CA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b="1" dirty="0" smtClean="0"/>
              <a:t>What percentage of the solution is water? </a:t>
            </a:r>
          </a:p>
          <a:p>
            <a:pPr marL="914400" lvl="1" indent="-514350"/>
            <a:r>
              <a:rPr lang="en-US" dirty="0" smtClean="0"/>
              <a:t>98-99%</a:t>
            </a:r>
          </a:p>
          <a:p>
            <a:pPr marL="914400" lvl="1" indent="-514350"/>
            <a:r>
              <a:rPr lang="en-US" dirty="0" smtClean="0"/>
              <a:t>Section 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6425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Does EVERYTHING get a WHMIS label?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do you think?</a:t>
            </a:r>
            <a:br>
              <a:rPr lang="en-CA" dirty="0" smtClean="0"/>
            </a:br>
            <a:r>
              <a:rPr lang="en-CA" sz="2400" i="1" dirty="0" smtClean="0"/>
              <a:t>(brainstorm in small groups)</a:t>
            </a:r>
            <a:r>
              <a:rPr lang="en-CA" sz="2400" dirty="0"/>
              <a:t/>
            </a:r>
            <a:br>
              <a:rPr lang="en-CA" sz="2400" dirty="0"/>
            </a:br>
            <a:endParaRPr lang="en-CA" dirty="0" smtClean="0"/>
          </a:p>
          <a:p>
            <a:r>
              <a:rPr lang="en-CA" b="1" i="1" dirty="0" smtClean="0"/>
              <a:t>Answer:</a:t>
            </a:r>
            <a:endParaRPr lang="en-CA" b="1" i="1" dirty="0"/>
          </a:p>
          <a:p>
            <a:pPr marL="0" indent="0">
              <a:buNone/>
            </a:pPr>
            <a:r>
              <a:rPr lang="en-CA" sz="6600" b="1" i="1" dirty="0" smtClean="0"/>
              <a:t>			NO!!!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4550"/>
            <a:ext cx="3276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Does EVERYTHING get a WHMIS label?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989791"/>
          </a:xfrm>
        </p:spPr>
        <p:txBody>
          <a:bodyPr/>
          <a:lstStyle/>
          <a:p>
            <a:r>
              <a:rPr lang="en-CA" dirty="0" smtClean="0"/>
              <a:t>Materials must be </a:t>
            </a:r>
            <a:r>
              <a:rPr lang="en-CA" u="sng" dirty="0" smtClean="0"/>
              <a:t>HAZARDOUS</a:t>
            </a:r>
            <a:r>
              <a:rPr lang="en-CA" dirty="0" smtClean="0"/>
              <a:t> and </a:t>
            </a:r>
            <a:r>
              <a:rPr lang="en-CA" dirty="0" smtClean="0"/>
              <a:t>be used </a:t>
            </a:r>
            <a:r>
              <a:rPr lang="en-CA" dirty="0" smtClean="0"/>
              <a:t>in the </a:t>
            </a:r>
            <a:r>
              <a:rPr lang="en-CA" u="sng" dirty="0" smtClean="0"/>
              <a:t>WORKPLACE</a:t>
            </a:r>
            <a:r>
              <a:rPr lang="en-CA" dirty="0" smtClean="0"/>
              <a:t> to be WHMIS controlled!</a:t>
            </a: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91000"/>
            <a:ext cx="40195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59091"/>
            <a:ext cx="7125113" cy="1557742"/>
          </a:xfrm>
        </p:spPr>
        <p:txBody>
          <a:bodyPr/>
          <a:lstStyle/>
          <a:p>
            <a:r>
              <a:rPr lang="en-CA" sz="4400" dirty="0" smtClean="0"/>
              <a:t>Hazardous Household </a:t>
            </a:r>
            <a:r>
              <a:rPr lang="en-CA" sz="4400" dirty="0" smtClean="0"/>
              <a:t>Product Symbols</a:t>
            </a:r>
            <a:endParaRPr lang="en-CA" dirty="0"/>
          </a:p>
        </p:txBody>
      </p:sp>
      <p:pic>
        <p:nvPicPr>
          <p:cNvPr id="19458" name="Picture 2" descr="http://www.mnn.com/sites/default/files/user-36/cleaning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79" y="2163618"/>
            <a:ext cx="5909642" cy="44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thecompliancecenter.com/img_temp/labels/whmis/lbhl2_4_h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730226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178" y="3505847"/>
            <a:ext cx="5909644" cy="15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59091"/>
            <a:ext cx="7125113" cy="1557742"/>
          </a:xfrm>
        </p:spPr>
        <p:txBody>
          <a:bodyPr/>
          <a:lstStyle/>
          <a:p>
            <a:r>
              <a:rPr lang="en-CA" sz="4400" dirty="0"/>
              <a:t>Hazardous Household Product </a:t>
            </a:r>
            <a:r>
              <a:rPr lang="en-CA" sz="4400" dirty="0" smtClean="0"/>
              <a:t>Symbols </a:t>
            </a:r>
            <a:r>
              <a:rPr lang="en-CA" sz="2400" dirty="0" smtClean="0"/>
              <a:t>(HHPS)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7920880" cy="379795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You </a:t>
            </a:r>
            <a:r>
              <a:rPr lang="en-CA" dirty="0"/>
              <a:t>will find other symbols on products purchased commercially for home use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/>
              <a:t>. hairspray, garden herbicides, </a:t>
            </a:r>
            <a:r>
              <a:rPr lang="en-CA" dirty="0" smtClean="0"/>
              <a:t>cleaners</a:t>
            </a:r>
            <a:br>
              <a:rPr lang="en-CA" dirty="0" smtClean="0"/>
            </a:br>
            <a:endParaRPr lang="en-CA" dirty="0"/>
          </a:p>
          <a:p>
            <a:r>
              <a:rPr lang="en-CA" dirty="0" smtClean="0"/>
              <a:t>For </a:t>
            </a:r>
            <a:r>
              <a:rPr lang="en-CA" dirty="0"/>
              <a:t>your safety, you should be able to recognize these symbols and understand what hazards they </a:t>
            </a:r>
            <a:r>
              <a:rPr lang="en-CA" dirty="0" smtClean="0"/>
              <a:t>represent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69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Hazardous Household Product </a:t>
            </a:r>
            <a:r>
              <a:rPr lang="en-CA" sz="4400" dirty="0" smtClean="0"/>
              <a:t>Symbols </a:t>
            </a:r>
            <a:r>
              <a:rPr lang="en-CA" sz="2400" dirty="0"/>
              <a:t>(HHPS)</a:t>
            </a:r>
            <a:endParaRPr lang="en-CA" sz="4400" dirty="0"/>
          </a:p>
        </p:txBody>
      </p:sp>
      <p:pic>
        <p:nvPicPr>
          <p:cNvPr id="18434" name="Picture 2" descr="http://w3.hwdsb.on.ca/hillpark/Departments/Science/Watts/Pictures/Hazardous_Household_Product_Symbo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986" r="496" b="1009"/>
          <a:stretch/>
        </p:blipFill>
        <p:spPr bwMode="auto">
          <a:xfrm>
            <a:off x="2220912" y="2033589"/>
            <a:ext cx="4702176" cy="44497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Standard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schools and workplaces in Canada use this hazard labeling system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All students and workers in Canada must be WHMIS trained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36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83" y="260648"/>
            <a:ext cx="6959366" cy="64669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Poisonous</a:t>
            </a:r>
          </a:p>
          <a:p>
            <a:pPr lvl="1">
              <a:buFont typeface="Courier New" pitchFamily="49" charset="0"/>
              <a:buChar char="o"/>
            </a:pPr>
            <a:r>
              <a:rPr lang="en-CA" dirty="0" smtClean="0"/>
              <a:t>May be lethal or cause serious irreversible effects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Flammable</a:t>
            </a:r>
          </a:p>
          <a:p>
            <a:pPr lvl="1">
              <a:buFont typeface="Courier New" pitchFamily="49" charset="0"/>
              <a:buChar char="o"/>
            </a:pPr>
            <a:r>
              <a:rPr lang="en-CA" dirty="0" smtClean="0"/>
              <a:t>May ignite if exposed to a spark or flame or spontaneously</a:t>
            </a:r>
          </a:p>
          <a:p>
            <a:pPr>
              <a:buFont typeface="Wingdings" pitchFamily="2" charset="2"/>
              <a:buChar char="Ø"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Explosive</a:t>
            </a:r>
          </a:p>
          <a:p>
            <a:pPr lvl="1">
              <a:buFont typeface="Courier New" pitchFamily="49" charset="0"/>
              <a:buChar char="o"/>
            </a:pPr>
            <a:r>
              <a:rPr lang="en-CA" dirty="0" smtClean="0"/>
              <a:t>Under pressure and may explode if heated</a:t>
            </a:r>
            <a:endParaRPr lang="en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Corrosive</a:t>
            </a:r>
          </a:p>
          <a:p>
            <a:pPr lvl="1">
              <a:buFont typeface="Courier New" pitchFamily="49" charset="0"/>
              <a:buChar char="o"/>
            </a:pPr>
            <a:r>
              <a:rPr lang="en-CA" dirty="0" smtClean="0"/>
              <a:t>Will cause chemical burns</a:t>
            </a:r>
            <a:endParaRPr lang="en-CA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63688" y="2020560"/>
            <a:ext cx="738031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2047" y="3717032"/>
            <a:ext cx="738031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63687" y="5445224"/>
            <a:ext cx="738031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2445" y="0"/>
            <a:ext cx="13512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44" y="244718"/>
            <a:ext cx="1351243" cy="113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296" y="2049400"/>
            <a:ext cx="1230751" cy="115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937" y="3871296"/>
            <a:ext cx="1127471" cy="10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604" y="5589913"/>
            <a:ext cx="899395" cy="11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5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Now that you know…</a:t>
            </a:r>
            <a:endParaRPr lang="en-CA" sz="4400" dirty="0"/>
          </a:p>
        </p:txBody>
      </p:sp>
      <p:pic>
        <p:nvPicPr>
          <p:cNvPr id="4" name="Stay Alert Stay Safe PS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8176" y="1806574"/>
            <a:ext cx="5907649" cy="4430737"/>
          </a:xfrm>
        </p:spPr>
      </p:pic>
    </p:spTree>
    <p:extLst>
      <p:ext uri="{BB962C8B-B14F-4D97-AF65-F5344CB8AC3E}">
        <p14:creationId xmlns:p14="http://schemas.microsoft.com/office/powerpoint/2010/main" val="320646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3720"/>
            <a:ext cx="7056784" cy="599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281" y="5718075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5369455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5020835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351" y="4679961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5006361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854271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4221088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745" y="4657741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745" y="2636912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010" y="3080380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931" y="5369455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3529" y="5006361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958379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4062" y="5035088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4062" y="4742594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8570" y="4046778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931" y="4827503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567" y="4227684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567" y="3429000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448" y="4742594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7388" y="4686468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685" y="3080380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7967" y="3429000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3862" y="2985532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531" y="4354840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7628" y="3870176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723" y="3938198"/>
            <a:ext cx="381821" cy="348620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elearning2.castorcanada.com/pluginfile.php/38/mod_label/intro/Whmis%20log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130" y1="66286" x2="49565" y2="91810"/>
                        <a14:foregroundMark x1="44696" y1="61333" x2="66435" y2="92762"/>
                        <a14:foregroundMark x1="30435" y1="58476" x2="30435" y2="58476"/>
                        <a14:foregroundMark x1="43478" y1="57524" x2="43478" y2="57524"/>
                        <a14:foregroundMark x1="61739" y1="65143" x2="61739" y2="65143"/>
                        <a14:foregroundMark x1="53739" y1="43619" x2="53739" y2="43619"/>
                        <a14:foregroundMark x1="74261" y1="99238" x2="74261" y2="99238"/>
                        <a14:foregroundMark x1="40870" y1="48381" x2="40870" y2="48381"/>
                        <a14:foregroundMark x1="39826" y1="99238" x2="39826" y2="99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33" y="2341149"/>
            <a:ext cx="3731118" cy="3406673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667011" cy="1080120"/>
          </a:xfrm>
        </p:spPr>
        <p:txBody>
          <a:bodyPr/>
          <a:lstStyle/>
          <a:p>
            <a:r>
              <a:rPr lang="en-CA" sz="4400" dirty="0" smtClean="0"/>
              <a:t>Why is it so Important?</a:t>
            </a:r>
            <a:endParaRPr lang="en-CA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3050" b="5185"/>
          <a:stretch/>
        </p:blipFill>
        <p:spPr bwMode="auto">
          <a:xfrm>
            <a:off x="861098" y="1308825"/>
            <a:ext cx="7421805" cy="53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3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Safety First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 Everyone has a </a:t>
            </a:r>
            <a:r>
              <a:rPr lang="en-CA" u="sng" dirty="0" smtClean="0"/>
              <a:t>RIGHT TO KNOW</a:t>
            </a:r>
            <a:r>
              <a:rPr lang="en-CA" dirty="0" smtClean="0"/>
              <a:t> about health and safety hazards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/>
              <a:t> </a:t>
            </a:r>
            <a:r>
              <a:rPr lang="en-CA" dirty="0" smtClean="0"/>
              <a:t>WHMIS labeling helps stop injuries, illness, deaths, medical costs, fires, and explosions caused by </a:t>
            </a:r>
            <a:r>
              <a:rPr lang="en-CA" u="sng" dirty="0" smtClean="0"/>
              <a:t>UNSAFE</a:t>
            </a:r>
            <a:r>
              <a:rPr lang="en-CA" dirty="0" smtClean="0"/>
              <a:t> use of hazardous chemicals</a:t>
            </a:r>
          </a:p>
        </p:txBody>
      </p:sp>
    </p:spTree>
    <p:extLst>
      <p:ext uri="{BB962C8B-B14F-4D97-AF65-F5344CB8AC3E}">
        <p14:creationId xmlns:p14="http://schemas.microsoft.com/office/powerpoint/2010/main" val="24873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other words…</a:t>
            </a:r>
            <a:endParaRPr lang="en-CA" dirty="0"/>
          </a:p>
        </p:txBody>
      </p:sp>
      <p:pic>
        <p:nvPicPr>
          <p:cNvPr id="17410" name="Picture 2" descr="http://topnews.net.nz/data/Workplace-Safe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91131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91" y="1492126"/>
            <a:ext cx="6264696" cy="55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213712">
            <a:off x="2737050" y="2624062"/>
            <a:ext cx="3990108" cy="2022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 smtClean="0">
                <a:solidFill>
                  <a:schemeClr val="bg1"/>
                </a:solidFill>
              </a:rPr>
              <a:t>TO PROTECT</a:t>
            </a:r>
            <a:br>
              <a:rPr lang="en-CA" b="1" dirty="0" smtClean="0">
                <a:solidFill>
                  <a:schemeClr val="bg1"/>
                </a:solidFill>
              </a:rPr>
            </a:br>
            <a:r>
              <a:rPr lang="en-CA" sz="5400" b="1" u="sng" dirty="0" smtClean="0">
                <a:solidFill>
                  <a:schemeClr val="bg1"/>
                </a:solidFill>
              </a:rPr>
              <a:t>YOU</a:t>
            </a:r>
            <a:r>
              <a:rPr lang="en-CA" sz="5400" b="1" dirty="0" smtClean="0">
                <a:solidFill>
                  <a:schemeClr val="bg1"/>
                </a:solidFill>
              </a:rPr>
              <a:t>!!!!</a:t>
            </a:r>
            <a:endParaRPr lang="en-C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6 Classes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4" y="1700807"/>
            <a:ext cx="8352930" cy="4896545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 </a:t>
            </a:r>
            <a:r>
              <a:rPr lang="en-CA" sz="3800" dirty="0" smtClean="0"/>
              <a:t>All WHMIS controlled products fall into one or more of 6 classes of hazardous materials</a:t>
            </a:r>
          </a:p>
          <a:p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Class A: Compressed Gas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Class B: Flammable and Combustible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Class C: Oxidizing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Class D: Poisonous and Infections Material</a:t>
            </a:r>
          </a:p>
          <a:p>
            <a:pPr lvl="2"/>
            <a:r>
              <a:rPr lang="en-CA" dirty="0" smtClean="0"/>
              <a:t>D1 – Materials causing immediate and </a:t>
            </a:r>
            <a:r>
              <a:rPr lang="en-CA" dirty="0" err="1" smtClean="0"/>
              <a:t>serioius</a:t>
            </a:r>
            <a:r>
              <a:rPr lang="en-CA" dirty="0" smtClean="0"/>
              <a:t> toxic effects</a:t>
            </a:r>
          </a:p>
          <a:p>
            <a:pPr lvl="2"/>
            <a:r>
              <a:rPr lang="en-CA" dirty="0" smtClean="0"/>
              <a:t>D2 – Materials causing other toxic effect</a:t>
            </a:r>
          </a:p>
          <a:p>
            <a:pPr lvl="2"/>
            <a:r>
              <a:rPr lang="en-CA" dirty="0" smtClean="0"/>
              <a:t>D3 – </a:t>
            </a:r>
            <a:r>
              <a:rPr lang="en-CA" dirty="0" err="1" smtClean="0"/>
              <a:t>Biohazardous</a:t>
            </a:r>
            <a:r>
              <a:rPr lang="en-CA" dirty="0" smtClean="0"/>
              <a:t> Infectious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Class E: Corrosive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Class F: Dangerously Reactive Material</a:t>
            </a:r>
          </a:p>
        </p:txBody>
      </p:sp>
    </p:spTree>
    <p:extLst>
      <p:ext uri="{BB962C8B-B14F-4D97-AF65-F5344CB8AC3E}">
        <p14:creationId xmlns:p14="http://schemas.microsoft.com/office/powerpoint/2010/main" val="30232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2407</TotalTime>
  <Words>719</Words>
  <Application>Microsoft Office PowerPoint</Application>
  <PresentationFormat>On-screen Show (4:3)</PresentationFormat>
  <Paragraphs>178</Paragraphs>
  <Slides>41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Summer</vt:lpstr>
      <vt:lpstr>WHMIS</vt:lpstr>
      <vt:lpstr>WHMIS Stands for…</vt:lpstr>
      <vt:lpstr>What does it do?</vt:lpstr>
      <vt:lpstr>Canadian Standard</vt:lpstr>
      <vt:lpstr>PowerPoint Presentation</vt:lpstr>
      <vt:lpstr>Why is it so Important?</vt:lpstr>
      <vt:lpstr>Safety First</vt:lpstr>
      <vt:lpstr>In other words…</vt:lpstr>
      <vt:lpstr>The 6 Classes</vt:lpstr>
      <vt:lpstr>Meet the Symbols</vt:lpstr>
      <vt:lpstr>Class A: Compressed Gas</vt:lpstr>
      <vt:lpstr>Class B: Flammable</vt:lpstr>
      <vt:lpstr>Class C: Oxidizing Material</vt:lpstr>
      <vt:lpstr>Class D-1: Toxic (immediate)</vt:lpstr>
      <vt:lpstr>Class D-2: Toxic (long term)</vt:lpstr>
      <vt:lpstr>Class D-3: Biohazardous</vt:lpstr>
      <vt:lpstr>Class E: Corrosive</vt:lpstr>
      <vt:lpstr>Class F: Dangerously Reactive</vt:lpstr>
      <vt:lpstr>WHMIS Labels</vt:lpstr>
      <vt:lpstr>WHMIS Labels</vt:lpstr>
      <vt:lpstr>WHMIS Labels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MSDS Stands for…</vt:lpstr>
      <vt:lpstr>MSDS</vt:lpstr>
      <vt:lpstr>MSDS example</vt:lpstr>
      <vt:lpstr>MSDS practice</vt:lpstr>
      <vt:lpstr>MSDS practice</vt:lpstr>
      <vt:lpstr>MSDS practice</vt:lpstr>
      <vt:lpstr>MSDS practice</vt:lpstr>
      <vt:lpstr>Does EVERYTHING get a WHMIS label?</vt:lpstr>
      <vt:lpstr>Does EVERYTHING get a WHMIS label?</vt:lpstr>
      <vt:lpstr>Hazardous Household Product Symbols</vt:lpstr>
      <vt:lpstr>Hazardous Household Product Symbols (HHPS)</vt:lpstr>
      <vt:lpstr>Hazardous Household Product Symbols (HHPS)</vt:lpstr>
      <vt:lpstr>PowerPoint Presentation</vt:lpstr>
      <vt:lpstr>Now that you know…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55</cp:revision>
  <dcterms:created xsi:type="dcterms:W3CDTF">2012-08-21T15:14:41Z</dcterms:created>
  <dcterms:modified xsi:type="dcterms:W3CDTF">2012-08-24T17:53:31Z</dcterms:modified>
</cp:coreProperties>
</file>